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6" r:id="rId3"/>
    <p:sldId id="317" r:id="rId4"/>
    <p:sldId id="318" r:id="rId5"/>
    <p:sldId id="282" r:id="rId6"/>
    <p:sldId id="319" r:id="rId7"/>
    <p:sldId id="336" r:id="rId8"/>
    <p:sldId id="288" r:id="rId9"/>
    <p:sldId id="295" r:id="rId10"/>
    <p:sldId id="300" r:id="rId11"/>
    <p:sldId id="299" r:id="rId12"/>
    <p:sldId id="301" r:id="rId13"/>
    <p:sldId id="297" r:id="rId14"/>
    <p:sldId id="298" r:id="rId15"/>
    <p:sldId id="286" r:id="rId16"/>
    <p:sldId id="287" r:id="rId17"/>
    <p:sldId id="302" r:id="rId18"/>
    <p:sldId id="303" r:id="rId19"/>
    <p:sldId id="304" r:id="rId20"/>
    <p:sldId id="305" r:id="rId21"/>
    <p:sldId id="337" r:id="rId22"/>
    <p:sldId id="289" r:id="rId23"/>
    <p:sldId id="292" r:id="rId24"/>
    <p:sldId id="290" r:id="rId25"/>
    <p:sldId id="293" r:id="rId26"/>
    <p:sldId id="291" r:id="rId27"/>
    <p:sldId id="294" r:id="rId28"/>
    <p:sldId id="338" r:id="rId29"/>
    <p:sldId id="283" r:id="rId30"/>
    <p:sldId id="284" r:id="rId31"/>
    <p:sldId id="285" r:id="rId32"/>
    <p:sldId id="306" r:id="rId33"/>
    <p:sldId id="310" r:id="rId34"/>
    <p:sldId id="311" r:id="rId35"/>
    <p:sldId id="312" r:id="rId36"/>
    <p:sldId id="313" r:id="rId37"/>
    <p:sldId id="314" r:id="rId38"/>
    <p:sldId id="315" r:id="rId39"/>
    <p:sldId id="308" r:id="rId40"/>
    <p:sldId id="333" r:id="rId41"/>
    <p:sldId id="334" r:id="rId42"/>
    <p:sldId id="335" r:id="rId43"/>
    <p:sldId id="322" r:id="rId44"/>
    <p:sldId id="320" r:id="rId45"/>
    <p:sldId id="258" r:id="rId46"/>
    <p:sldId id="321" r:id="rId47"/>
    <p:sldId id="328" r:id="rId48"/>
    <p:sldId id="307" r:id="rId49"/>
    <p:sldId id="323" r:id="rId50"/>
    <p:sldId id="325" r:id="rId51"/>
    <p:sldId id="329" r:id="rId52"/>
    <p:sldId id="330" r:id="rId53"/>
    <p:sldId id="331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EE3"/>
    <a:srgbClr val="667D67"/>
    <a:srgbClr val="8DAB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主题样式 1 - 个性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42"/>
    <p:restoredTop sz="92790"/>
  </p:normalViewPr>
  <p:slideViewPr>
    <p:cSldViewPr snapToGrid="0" snapToObjects="1">
      <p:cViewPr>
        <p:scale>
          <a:sx n="72" d="100"/>
          <a:sy n="72" d="100"/>
        </p:scale>
        <p:origin x="640" y="744"/>
      </p:cViewPr>
      <p:guideLst/>
    </p:cSldViewPr>
  </p:slideViewPr>
  <p:outlineViewPr>
    <p:cViewPr>
      <p:scale>
        <a:sx n="33" d="100"/>
        <a:sy n="33" d="100"/>
      </p:scale>
      <p:origin x="0" y="-79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76D5BF-6010-3D4E-A45A-62A13BFCB714}" type="doc">
      <dgm:prSet loTypeId="urn:microsoft.com/office/officeart/2005/8/layout/cycle1" loCatId="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442CEBB-5746-5640-A3DE-FB3EA11E0094}">
      <dgm:prSet phldrT="[文本]"/>
      <dgm:spPr/>
      <dgm:t>
        <a:bodyPr/>
        <a:lstStyle/>
        <a:p>
          <a:r>
            <a:rPr kumimoji="1" lang="en-US" altLang="zh-CN" dirty="0" smtClean="0"/>
            <a:t>the test vehicle fall into a traffic crash</a:t>
          </a:r>
          <a:endParaRPr lang="zh-CN" altLang="en-US" dirty="0"/>
        </a:p>
      </dgm:t>
    </dgm:pt>
    <dgm:pt modelId="{DB0C6172-B6AA-A94F-8701-DA03E6E307C5}" type="parTrans" cxnId="{2BA7111D-FD96-DA49-9FAE-A39FCC940C76}">
      <dgm:prSet/>
      <dgm:spPr/>
      <dgm:t>
        <a:bodyPr/>
        <a:lstStyle/>
        <a:p>
          <a:endParaRPr lang="zh-CN" altLang="en-US"/>
        </a:p>
      </dgm:t>
    </dgm:pt>
    <dgm:pt modelId="{9BF9A1B5-286D-B84F-82AB-09A0032F55F3}" type="sibTrans" cxnId="{2BA7111D-FD96-DA49-9FAE-A39FCC940C76}">
      <dgm:prSet/>
      <dgm:spPr/>
      <dgm:t>
        <a:bodyPr/>
        <a:lstStyle/>
        <a:p>
          <a:endParaRPr lang="zh-CN" altLang="en-US"/>
        </a:p>
      </dgm:t>
    </dgm:pt>
    <dgm:pt modelId="{13DD5655-527F-DC4E-B1A0-17742BBF2A0F}">
      <dgm:prSet phldrT="[文本]"/>
      <dgm:spPr/>
      <dgm:t>
        <a:bodyPr/>
        <a:lstStyle/>
        <a:p>
          <a:r>
            <a:rPr kumimoji="1" lang="en-US" altLang="zh-CN" dirty="0" smtClean="0"/>
            <a:t>send a positive verifier to the system</a:t>
          </a:r>
          <a:endParaRPr lang="zh-CN" altLang="en-US" dirty="0"/>
        </a:p>
      </dgm:t>
    </dgm:pt>
    <dgm:pt modelId="{F0337741-8009-5041-A22A-BE8D34AADAF7}" type="parTrans" cxnId="{6C88C7C4-91AB-F543-8F1E-DA00A65E564A}">
      <dgm:prSet/>
      <dgm:spPr/>
      <dgm:t>
        <a:bodyPr/>
        <a:lstStyle/>
        <a:p>
          <a:endParaRPr lang="zh-CN" altLang="en-US"/>
        </a:p>
      </dgm:t>
    </dgm:pt>
    <dgm:pt modelId="{BA212D4D-D17F-5249-A3C7-D6551505A804}" type="sibTrans" cxnId="{6C88C7C4-91AB-F543-8F1E-DA00A65E564A}">
      <dgm:prSet/>
      <dgm:spPr/>
      <dgm:t>
        <a:bodyPr/>
        <a:lstStyle/>
        <a:p>
          <a:endParaRPr lang="zh-CN" altLang="en-US"/>
        </a:p>
      </dgm:t>
    </dgm:pt>
    <dgm:pt modelId="{85C6EB53-E825-1C4B-8C55-6B31DFCB1CFC}">
      <dgm:prSet phldrT="[文本]"/>
      <dgm:spPr/>
      <dgm:t>
        <a:bodyPr/>
        <a:lstStyle/>
        <a:p>
          <a:r>
            <a:rPr kumimoji="1" lang="en-US" altLang="zh-CN" dirty="0" smtClean="0"/>
            <a:t>System meets its threshold</a:t>
          </a:r>
          <a:endParaRPr lang="zh-CN" altLang="en-US" dirty="0"/>
        </a:p>
      </dgm:t>
    </dgm:pt>
    <dgm:pt modelId="{19145BD6-04F2-A749-A0FE-7998EA3FA919}" type="parTrans" cxnId="{F3D07472-FB40-AD46-B89F-613492080489}">
      <dgm:prSet/>
      <dgm:spPr/>
      <dgm:t>
        <a:bodyPr/>
        <a:lstStyle/>
        <a:p>
          <a:endParaRPr lang="zh-CN" altLang="en-US"/>
        </a:p>
      </dgm:t>
    </dgm:pt>
    <dgm:pt modelId="{529E7D65-EC51-D54D-B631-E4490FCD2C01}" type="sibTrans" cxnId="{F3D07472-FB40-AD46-B89F-613492080489}">
      <dgm:prSet/>
      <dgm:spPr/>
      <dgm:t>
        <a:bodyPr/>
        <a:lstStyle/>
        <a:p>
          <a:endParaRPr lang="zh-CN" altLang="en-US"/>
        </a:p>
      </dgm:t>
    </dgm:pt>
    <dgm:pt modelId="{F3E7B645-A226-D74E-AE29-1944FFC6248F}">
      <dgm:prSet phldrT="[文本]"/>
      <dgm:spPr/>
      <dgm:t>
        <a:bodyPr/>
        <a:lstStyle/>
        <a:p>
          <a:r>
            <a:rPr kumimoji="1" lang="en-US" altLang="zh-CN" dirty="0" smtClean="0"/>
            <a:t>System</a:t>
          </a:r>
          <a:r>
            <a:rPr kumimoji="1" lang="en-US" altLang="zh-CN" baseline="0" dirty="0" smtClean="0"/>
            <a:t> </a:t>
          </a:r>
          <a:r>
            <a:rPr kumimoji="1" lang="en-US" altLang="zh-CN" dirty="0" smtClean="0"/>
            <a:t>broadcasts a warning message</a:t>
          </a:r>
          <a:endParaRPr lang="zh-CN" altLang="en-US" dirty="0"/>
        </a:p>
      </dgm:t>
    </dgm:pt>
    <dgm:pt modelId="{71DFBE40-0572-6640-8DC1-25500AF33FD6}" type="parTrans" cxnId="{F0DF59AF-39C7-524F-8924-53BC2F270DDB}">
      <dgm:prSet/>
      <dgm:spPr/>
      <dgm:t>
        <a:bodyPr/>
        <a:lstStyle/>
        <a:p>
          <a:endParaRPr lang="zh-CN" altLang="en-US"/>
        </a:p>
      </dgm:t>
    </dgm:pt>
    <dgm:pt modelId="{69ACD670-4885-A842-ADB4-63B4781FFB6C}" type="sibTrans" cxnId="{F0DF59AF-39C7-524F-8924-53BC2F270DDB}">
      <dgm:prSet/>
      <dgm:spPr/>
      <dgm:t>
        <a:bodyPr/>
        <a:lstStyle/>
        <a:p>
          <a:endParaRPr lang="zh-CN" altLang="en-US"/>
        </a:p>
      </dgm:t>
    </dgm:pt>
    <dgm:pt modelId="{E5C98FF4-4A53-0548-9335-CA955F6588D5}">
      <dgm:prSet phldrT="[文本]"/>
      <dgm:spPr/>
      <dgm:t>
        <a:bodyPr/>
        <a:lstStyle/>
        <a:p>
          <a:r>
            <a:rPr kumimoji="1" lang="en-US" altLang="zh-CN" dirty="0" smtClean="0"/>
            <a:t>rear  test vehicle receive the warning message</a:t>
          </a:r>
          <a:endParaRPr lang="zh-CN" altLang="en-US" dirty="0"/>
        </a:p>
      </dgm:t>
    </dgm:pt>
    <dgm:pt modelId="{21A9A756-C751-8242-A029-2C6BBA52C8E6}" type="parTrans" cxnId="{7AF5B673-93AC-0741-A712-AD8AC79CDBEC}">
      <dgm:prSet/>
      <dgm:spPr/>
      <dgm:t>
        <a:bodyPr/>
        <a:lstStyle/>
        <a:p>
          <a:endParaRPr lang="zh-CN" altLang="en-US"/>
        </a:p>
      </dgm:t>
    </dgm:pt>
    <dgm:pt modelId="{BFD6F3B4-ACE8-5F4F-AD6E-5BCBE7A21C8F}" type="sibTrans" cxnId="{7AF5B673-93AC-0741-A712-AD8AC79CDBEC}">
      <dgm:prSet/>
      <dgm:spPr/>
      <dgm:t>
        <a:bodyPr/>
        <a:lstStyle/>
        <a:p>
          <a:endParaRPr lang="zh-CN" altLang="en-US"/>
        </a:p>
      </dgm:t>
    </dgm:pt>
    <dgm:pt modelId="{24FA9DD6-CC32-B74D-B544-9F328010714C}" type="pres">
      <dgm:prSet presAssocID="{A576D5BF-6010-3D4E-A45A-62A13BFCB714}" presName="cycle" presStyleCnt="0">
        <dgm:presLayoutVars>
          <dgm:dir/>
          <dgm:resizeHandles val="exact"/>
        </dgm:presLayoutVars>
      </dgm:prSet>
      <dgm:spPr/>
    </dgm:pt>
    <dgm:pt modelId="{FF9D8A96-FA31-024F-AD6C-C936078D0A21}" type="pres">
      <dgm:prSet presAssocID="{7442CEBB-5746-5640-A3DE-FB3EA11E0094}" presName="dummy" presStyleCnt="0"/>
      <dgm:spPr/>
    </dgm:pt>
    <dgm:pt modelId="{86E6F67E-1956-FF4B-90D9-17A9B4241CB3}" type="pres">
      <dgm:prSet presAssocID="{7442CEBB-5746-5640-A3DE-FB3EA11E0094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083F06-28DC-9345-9434-1337969F1BE1}" type="pres">
      <dgm:prSet presAssocID="{9BF9A1B5-286D-B84F-82AB-09A0032F55F3}" presName="sibTrans" presStyleLbl="node1" presStyleIdx="0" presStyleCnt="5"/>
      <dgm:spPr/>
    </dgm:pt>
    <dgm:pt modelId="{2F50DB1E-5756-4446-B73E-5315F2FD090B}" type="pres">
      <dgm:prSet presAssocID="{13DD5655-527F-DC4E-B1A0-17742BBF2A0F}" presName="dummy" presStyleCnt="0"/>
      <dgm:spPr/>
    </dgm:pt>
    <dgm:pt modelId="{99082AA8-EF4D-7844-91CE-1AD6D7D329C6}" type="pres">
      <dgm:prSet presAssocID="{13DD5655-527F-DC4E-B1A0-17742BBF2A0F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99842C-DCD6-B24C-969F-DDD30498B73E}" type="pres">
      <dgm:prSet presAssocID="{BA212D4D-D17F-5249-A3C7-D6551505A804}" presName="sibTrans" presStyleLbl="node1" presStyleIdx="1" presStyleCnt="5"/>
      <dgm:spPr/>
    </dgm:pt>
    <dgm:pt modelId="{E4194EE5-0705-4547-9116-5FB4A2F1879C}" type="pres">
      <dgm:prSet presAssocID="{85C6EB53-E825-1C4B-8C55-6B31DFCB1CFC}" presName="dummy" presStyleCnt="0"/>
      <dgm:spPr/>
    </dgm:pt>
    <dgm:pt modelId="{E6825052-F147-D241-8F64-256B8F2E094C}" type="pres">
      <dgm:prSet presAssocID="{85C6EB53-E825-1C4B-8C55-6B31DFCB1CFC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D68484-6123-9245-888E-AE51CF67BE70}" type="pres">
      <dgm:prSet presAssocID="{529E7D65-EC51-D54D-B631-E4490FCD2C01}" presName="sibTrans" presStyleLbl="node1" presStyleIdx="2" presStyleCnt="5"/>
      <dgm:spPr/>
    </dgm:pt>
    <dgm:pt modelId="{1540FD64-991D-1044-937F-808BC0BD9D6B}" type="pres">
      <dgm:prSet presAssocID="{F3E7B645-A226-D74E-AE29-1944FFC6248F}" presName="dummy" presStyleCnt="0"/>
      <dgm:spPr/>
    </dgm:pt>
    <dgm:pt modelId="{9AF4D9D2-3B17-3247-8D51-7F4F4A8960A5}" type="pres">
      <dgm:prSet presAssocID="{F3E7B645-A226-D74E-AE29-1944FFC6248F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73E1DB-13A8-4C47-9242-192F68879390}" type="pres">
      <dgm:prSet presAssocID="{69ACD670-4885-A842-ADB4-63B4781FFB6C}" presName="sibTrans" presStyleLbl="node1" presStyleIdx="3" presStyleCnt="5"/>
      <dgm:spPr/>
    </dgm:pt>
    <dgm:pt modelId="{D604B44E-E65A-9842-92CD-AEF3B0778CDC}" type="pres">
      <dgm:prSet presAssocID="{E5C98FF4-4A53-0548-9335-CA955F6588D5}" presName="dummy" presStyleCnt="0"/>
      <dgm:spPr/>
    </dgm:pt>
    <dgm:pt modelId="{F478DE76-EFBD-1744-B47E-4E17A330E423}" type="pres">
      <dgm:prSet presAssocID="{E5C98FF4-4A53-0548-9335-CA955F6588D5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DB4F46-96A0-5947-BC6A-00C6E206C316}" type="pres">
      <dgm:prSet presAssocID="{BFD6F3B4-ACE8-5F4F-AD6E-5BCBE7A21C8F}" presName="sibTrans" presStyleLbl="node1" presStyleIdx="4" presStyleCnt="5"/>
      <dgm:spPr/>
    </dgm:pt>
  </dgm:ptLst>
  <dgm:cxnLst>
    <dgm:cxn modelId="{90EA0CF1-8556-364C-B8B5-CCF200032BC0}" type="presOf" srcId="{9BF9A1B5-286D-B84F-82AB-09A0032F55F3}" destId="{E4083F06-28DC-9345-9434-1337969F1BE1}" srcOrd="0" destOrd="0" presId="urn:microsoft.com/office/officeart/2005/8/layout/cycle1"/>
    <dgm:cxn modelId="{F0DF59AF-39C7-524F-8924-53BC2F270DDB}" srcId="{A576D5BF-6010-3D4E-A45A-62A13BFCB714}" destId="{F3E7B645-A226-D74E-AE29-1944FFC6248F}" srcOrd="3" destOrd="0" parTransId="{71DFBE40-0572-6640-8DC1-25500AF33FD6}" sibTransId="{69ACD670-4885-A842-ADB4-63B4781FFB6C}"/>
    <dgm:cxn modelId="{512DDF0F-83FD-B540-88B7-A1F814784432}" type="presOf" srcId="{529E7D65-EC51-D54D-B631-E4490FCD2C01}" destId="{07D68484-6123-9245-888E-AE51CF67BE70}" srcOrd="0" destOrd="0" presId="urn:microsoft.com/office/officeart/2005/8/layout/cycle1"/>
    <dgm:cxn modelId="{DCDA587E-E1C2-2542-8490-619A827D8CB5}" type="presOf" srcId="{13DD5655-527F-DC4E-B1A0-17742BBF2A0F}" destId="{99082AA8-EF4D-7844-91CE-1AD6D7D329C6}" srcOrd="0" destOrd="0" presId="urn:microsoft.com/office/officeart/2005/8/layout/cycle1"/>
    <dgm:cxn modelId="{95B11239-681C-8447-A04E-2E39A6936E9A}" type="presOf" srcId="{BA212D4D-D17F-5249-A3C7-D6551505A804}" destId="{7199842C-DCD6-B24C-969F-DDD30498B73E}" srcOrd="0" destOrd="0" presId="urn:microsoft.com/office/officeart/2005/8/layout/cycle1"/>
    <dgm:cxn modelId="{485DB9F2-6E8E-A34C-B3DE-307FE5BE0422}" type="presOf" srcId="{7442CEBB-5746-5640-A3DE-FB3EA11E0094}" destId="{86E6F67E-1956-FF4B-90D9-17A9B4241CB3}" srcOrd="0" destOrd="0" presId="urn:microsoft.com/office/officeart/2005/8/layout/cycle1"/>
    <dgm:cxn modelId="{7AF5B673-93AC-0741-A712-AD8AC79CDBEC}" srcId="{A576D5BF-6010-3D4E-A45A-62A13BFCB714}" destId="{E5C98FF4-4A53-0548-9335-CA955F6588D5}" srcOrd="4" destOrd="0" parTransId="{21A9A756-C751-8242-A029-2C6BBA52C8E6}" sibTransId="{BFD6F3B4-ACE8-5F4F-AD6E-5BCBE7A21C8F}"/>
    <dgm:cxn modelId="{F3D07472-FB40-AD46-B89F-613492080489}" srcId="{A576D5BF-6010-3D4E-A45A-62A13BFCB714}" destId="{85C6EB53-E825-1C4B-8C55-6B31DFCB1CFC}" srcOrd="2" destOrd="0" parTransId="{19145BD6-04F2-A749-A0FE-7998EA3FA919}" sibTransId="{529E7D65-EC51-D54D-B631-E4490FCD2C01}"/>
    <dgm:cxn modelId="{2BA7111D-FD96-DA49-9FAE-A39FCC940C76}" srcId="{A576D5BF-6010-3D4E-A45A-62A13BFCB714}" destId="{7442CEBB-5746-5640-A3DE-FB3EA11E0094}" srcOrd="0" destOrd="0" parTransId="{DB0C6172-B6AA-A94F-8701-DA03E6E307C5}" sibTransId="{9BF9A1B5-286D-B84F-82AB-09A0032F55F3}"/>
    <dgm:cxn modelId="{53596CF7-DA44-6944-B076-F28D9CB7BA5E}" type="presOf" srcId="{F3E7B645-A226-D74E-AE29-1944FFC6248F}" destId="{9AF4D9D2-3B17-3247-8D51-7F4F4A8960A5}" srcOrd="0" destOrd="0" presId="urn:microsoft.com/office/officeart/2005/8/layout/cycle1"/>
    <dgm:cxn modelId="{1426312D-3A8A-3646-8817-45C820E2C5AB}" type="presOf" srcId="{E5C98FF4-4A53-0548-9335-CA955F6588D5}" destId="{F478DE76-EFBD-1744-B47E-4E17A330E423}" srcOrd="0" destOrd="0" presId="urn:microsoft.com/office/officeart/2005/8/layout/cycle1"/>
    <dgm:cxn modelId="{84583513-85C2-044C-A384-9777B324622A}" type="presOf" srcId="{A576D5BF-6010-3D4E-A45A-62A13BFCB714}" destId="{24FA9DD6-CC32-B74D-B544-9F328010714C}" srcOrd="0" destOrd="0" presId="urn:microsoft.com/office/officeart/2005/8/layout/cycle1"/>
    <dgm:cxn modelId="{4E72B98A-EB64-6C44-B27B-FD48E549CC54}" type="presOf" srcId="{BFD6F3B4-ACE8-5F4F-AD6E-5BCBE7A21C8F}" destId="{96DB4F46-96A0-5947-BC6A-00C6E206C316}" srcOrd="0" destOrd="0" presId="urn:microsoft.com/office/officeart/2005/8/layout/cycle1"/>
    <dgm:cxn modelId="{65654FD2-6898-CF40-8AF6-723C6BB4690B}" type="presOf" srcId="{85C6EB53-E825-1C4B-8C55-6B31DFCB1CFC}" destId="{E6825052-F147-D241-8F64-256B8F2E094C}" srcOrd="0" destOrd="0" presId="urn:microsoft.com/office/officeart/2005/8/layout/cycle1"/>
    <dgm:cxn modelId="{6C88C7C4-91AB-F543-8F1E-DA00A65E564A}" srcId="{A576D5BF-6010-3D4E-A45A-62A13BFCB714}" destId="{13DD5655-527F-DC4E-B1A0-17742BBF2A0F}" srcOrd="1" destOrd="0" parTransId="{F0337741-8009-5041-A22A-BE8D34AADAF7}" sibTransId="{BA212D4D-D17F-5249-A3C7-D6551505A804}"/>
    <dgm:cxn modelId="{9778D3C7-C3DE-4E45-B6E9-6F460683EDFA}" type="presOf" srcId="{69ACD670-4885-A842-ADB4-63B4781FFB6C}" destId="{5073E1DB-13A8-4C47-9242-192F68879390}" srcOrd="0" destOrd="0" presId="urn:microsoft.com/office/officeart/2005/8/layout/cycle1"/>
    <dgm:cxn modelId="{1EDE65B2-4EF9-6A41-879F-942FF9974FEE}" type="presParOf" srcId="{24FA9DD6-CC32-B74D-B544-9F328010714C}" destId="{FF9D8A96-FA31-024F-AD6C-C936078D0A21}" srcOrd="0" destOrd="0" presId="urn:microsoft.com/office/officeart/2005/8/layout/cycle1"/>
    <dgm:cxn modelId="{A67AF40C-7972-1943-9FF8-69DCA1E722A0}" type="presParOf" srcId="{24FA9DD6-CC32-B74D-B544-9F328010714C}" destId="{86E6F67E-1956-FF4B-90D9-17A9B4241CB3}" srcOrd="1" destOrd="0" presId="urn:microsoft.com/office/officeart/2005/8/layout/cycle1"/>
    <dgm:cxn modelId="{F8A00DC4-DA77-2D40-AE1E-5BC0C8E1B188}" type="presParOf" srcId="{24FA9DD6-CC32-B74D-B544-9F328010714C}" destId="{E4083F06-28DC-9345-9434-1337969F1BE1}" srcOrd="2" destOrd="0" presId="urn:microsoft.com/office/officeart/2005/8/layout/cycle1"/>
    <dgm:cxn modelId="{44D1E423-9C1F-134E-882B-D81FA234FAB5}" type="presParOf" srcId="{24FA9DD6-CC32-B74D-B544-9F328010714C}" destId="{2F50DB1E-5756-4446-B73E-5315F2FD090B}" srcOrd="3" destOrd="0" presId="urn:microsoft.com/office/officeart/2005/8/layout/cycle1"/>
    <dgm:cxn modelId="{438C1DEF-3C26-BD49-83BF-EEC28F7AB529}" type="presParOf" srcId="{24FA9DD6-CC32-B74D-B544-9F328010714C}" destId="{99082AA8-EF4D-7844-91CE-1AD6D7D329C6}" srcOrd="4" destOrd="0" presId="urn:microsoft.com/office/officeart/2005/8/layout/cycle1"/>
    <dgm:cxn modelId="{050AF706-8B56-2D41-B96C-81852BCDA95A}" type="presParOf" srcId="{24FA9DD6-CC32-B74D-B544-9F328010714C}" destId="{7199842C-DCD6-B24C-969F-DDD30498B73E}" srcOrd="5" destOrd="0" presId="urn:microsoft.com/office/officeart/2005/8/layout/cycle1"/>
    <dgm:cxn modelId="{C7635B40-DCFC-904A-ACEA-907D7098FE43}" type="presParOf" srcId="{24FA9DD6-CC32-B74D-B544-9F328010714C}" destId="{E4194EE5-0705-4547-9116-5FB4A2F1879C}" srcOrd="6" destOrd="0" presId="urn:microsoft.com/office/officeart/2005/8/layout/cycle1"/>
    <dgm:cxn modelId="{4638BDF7-4C48-FE49-A0B3-5D7D2C2A10CF}" type="presParOf" srcId="{24FA9DD6-CC32-B74D-B544-9F328010714C}" destId="{E6825052-F147-D241-8F64-256B8F2E094C}" srcOrd="7" destOrd="0" presId="urn:microsoft.com/office/officeart/2005/8/layout/cycle1"/>
    <dgm:cxn modelId="{8FE7A45A-EB39-1440-BAF5-7343D5808DE6}" type="presParOf" srcId="{24FA9DD6-CC32-B74D-B544-9F328010714C}" destId="{07D68484-6123-9245-888E-AE51CF67BE70}" srcOrd="8" destOrd="0" presId="urn:microsoft.com/office/officeart/2005/8/layout/cycle1"/>
    <dgm:cxn modelId="{CF5E873A-BF31-B54F-89A3-BF44B05676EC}" type="presParOf" srcId="{24FA9DD6-CC32-B74D-B544-9F328010714C}" destId="{1540FD64-991D-1044-937F-808BC0BD9D6B}" srcOrd="9" destOrd="0" presId="urn:microsoft.com/office/officeart/2005/8/layout/cycle1"/>
    <dgm:cxn modelId="{40919D5F-FC97-7141-9AED-A5B386E6DD04}" type="presParOf" srcId="{24FA9DD6-CC32-B74D-B544-9F328010714C}" destId="{9AF4D9D2-3B17-3247-8D51-7F4F4A8960A5}" srcOrd="10" destOrd="0" presId="urn:microsoft.com/office/officeart/2005/8/layout/cycle1"/>
    <dgm:cxn modelId="{0346308E-D740-C246-82D9-9B8D7F97C928}" type="presParOf" srcId="{24FA9DD6-CC32-B74D-B544-9F328010714C}" destId="{5073E1DB-13A8-4C47-9242-192F68879390}" srcOrd="11" destOrd="0" presId="urn:microsoft.com/office/officeart/2005/8/layout/cycle1"/>
    <dgm:cxn modelId="{73D134DB-F8FF-E541-AFCB-CB57DB226763}" type="presParOf" srcId="{24FA9DD6-CC32-B74D-B544-9F328010714C}" destId="{D604B44E-E65A-9842-92CD-AEF3B0778CDC}" srcOrd="12" destOrd="0" presId="urn:microsoft.com/office/officeart/2005/8/layout/cycle1"/>
    <dgm:cxn modelId="{D34583FB-0421-5D45-AF0F-414C14D31D76}" type="presParOf" srcId="{24FA9DD6-CC32-B74D-B544-9F328010714C}" destId="{F478DE76-EFBD-1744-B47E-4E17A330E423}" srcOrd="13" destOrd="0" presId="urn:microsoft.com/office/officeart/2005/8/layout/cycle1"/>
    <dgm:cxn modelId="{FD4CD10A-3166-904E-B418-5DE92BF1D0A8}" type="presParOf" srcId="{24FA9DD6-CC32-B74D-B544-9F328010714C}" destId="{96DB4F46-96A0-5947-BC6A-00C6E206C316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E6F67E-1956-FF4B-90D9-17A9B4241CB3}">
      <dsp:nvSpPr>
        <dsp:cNvPr id="0" name=""/>
        <dsp:cNvSpPr/>
      </dsp:nvSpPr>
      <dsp:spPr>
        <a:xfrm>
          <a:off x="5067023" y="41702"/>
          <a:ext cx="1474157" cy="1474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2100" kern="1200" dirty="0" smtClean="0"/>
            <a:t>the test vehicle fall into a traffic crash</a:t>
          </a:r>
          <a:endParaRPr lang="zh-CN" altLang="en-US" sz="2100" kern="1200" dirty="0"/>
        </a:p>
      </dsp:txBody>
      <dsp:txXfrm>
        <a:off x="5067023" y="41702"/>
        <a:ext cx="1474157" cy="1474157"/>
      </dsp:txXfrm>
    </dsp:sp>
    <dsp:sp modelId="{E4083F06-28DC-9345-9434-1337969F1BE1}">
      <dsp:nvSpPr>
        <dsp:cNvPr id="0" name=""/>
        <dsp:cNvSpPr/>
      </dsp:nvSpPr>
      <dsp:spPr>
        <a:xfrm>
          <a:off x="1599359" y="-934"/>
          <a:ext cx="5526928" cy="5526928"/>
        </a:xfrm>
        <a:prstGeom prst="circularArrow">
          <a:avLst>
            <a:gd name="adj1" fmla="val 5201"/>
            <a:gd name="adj2" fmla="val 335981"/>
            <a:gd name="adj3" fmla="val 21292965"/>
            <a:gd name="adj4" fmla="val 19766482"/>
            <a:gd name="adj5" fmla="val 6068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9082AA8-EF4D-7844-91CE-1AD6D7D329C6}">
      <dsp:nvSpPr>
        <dsp:cNvPr id="0" name=""/>
        <dsp:cNvSpPr/>
      </dsp:nvSpPr>
      <dsp:spPr>
        <a:xfrm>
          <a:off x="5957782" y="2783175"/>
          <a:ext cx="1474157" cy="1474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2100" kern="1200" dirty="0" smtClean="0"/>
            <a:t>send a positive verifier to the system</a:t>
          </a:r>
          <a:endParaRPr lang="zh-CN" altLang="en-US" sz="2100" kern="1200" dirty="0"/>
        </a:p>
      </dsp:txBody>
      <dsp:txXfrm>
        <a:off x="5957782" y="2783175"/>
        <a:ext cx="1474157" cy="1474157"/>
      </dsp:txXfrm>
    </dsp:sp>
    <dsp:sp modelId="{7199842C-DCD6-B24C-969F-DDD30498B73E}">
      <dsp:nvSpPr>
        <dsp:cNvPr id="0" name=""/>
        <dsp:cNvSpPr/>
      </dsp:nvSpPr>
      <dsp:spPr>
        <a:xfrm>
          <a:off x="1599359" y="-934"/>
          <a:ext cx="5526928" cy="5526928"/>
        </a:xfrm>
        <a:prstGeom prst="circularArrow">
          <a:avLst>
            <a:gd name="adj1" fmla="val 5201"/>
            <a:gd name="adj2" fmla="val 335981"/>
            <a:gd name="adj3" fmla="val 4014411"/>
            <a:gd name="adj4" fmla="val 2253696"/>
            <a:gd name="adj5" fmla="val 606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6825052-F147-D241-8F64-256B8F2E094C}">
      <dsp:nvSpPr>
        <dsp:cNvPr id="0" name=""/>
        <dsp:cNvSpPr/>
      </dsp:nvSpPr>
      <dsp:spPr>
        <a:xfrm>
          <a:off x="3625745" y="4477499"/>
          <a:ext cx="1474157" cy="1474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2100" kern="1200" dirty="0" smtClean="0"/>
            <a:t>System meets its threshold</a:t>
          </a:r>
          <a:endParaRPr lang="zh-CN" altLang="en-US" sz="2100" kern="1200" dirty="0"/>
        </a:p>
      </dsp:txBody>
      <dsp:txXfrm>
        <a:off x="3625745" y="4477499"/>
        <a:ext cx="1474157" cy="1474157"/>
      </dsp:txXfrm>
    </dsp:sp>
    <dsp:sp modelId="{07D68484-6123-9245-888E-AE51CF67BE70}">
      <dsp:nvSpPr>
        <dsp:cNvPr id="0" name=""/>
        <dsp:cNvSpPr/>
      </dsp:nvSpPr>
      <dsp:spPr>
        <a:xfrm>
          <a:off x="1599359" y="-934"/>
          <a:ext cx="5526928" cy="5526928"/>
        </a:xfrm>
        <a:prstGeom prst="circularArrow">
          <a:avLst>
            <a:gd name="adj1" fmla="val 5201"/>
            <a:gd name="adj2" fmla="val 335981"/>
            <a:gd name="adj3" fmla="val 8210323"/>
            <a:gd name="adj4" fmla="val 6449608"/>
            <a:gd name="adj5" fmla="val 6068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AF4D9D2-3B17-3247-8D51-7F4F4A8960A5}">
      <dsp:nvSpPr>
        <dsp:cNvPr id="0" name=""/>
        <dsp:cNvSpPr/>
      </dsp:nvSpPr>
      <dsp:spPr>
        <a:xfrm>
          <a:off x="1293708" y="2783175"/>
          <a:ext cx="1474157" cy="1474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2100" kern="1200" dirty="0" smtClean="0"/>
            <a:t>System</a:t>
          </a:r>
          <a:r>
            <a:rPr kumimoji="1" lang="en-US" altLang="zh-CN" sz="2100" kern="1200" baseline="0" dirty="0" smtClean="0"/>
            <a:t> </a:t>
          </a:r>
          <a:r>
            <a:rPr kumimoji="1" lang="en-US" altLang="zh-CN" sz="2100" kern="1200" dirty="0" smtClean="0"/>
            <a:t>broadcasts a warning message</a:t>
          </a:r>
          <a:endParaRPr lang="zh-CN" altLang="en-US" sz="2100" kern="1200" dirty="0"/>
        </a:p>
      </dsp:txBody>
      <dsp:txXfrm>
        <a:off x="1293708" y="2783175"/>
        <a:ext cx="1474157" cy="1474157"/>
      </dsp:txXfrm>
    </dsp:sp>
    <dsp:sp modelId="{5073E1DB-13A8-4C47-9242-192F68879390}">
      <dsp:nvSpPr>
        <dsp:cNvPr id="0" name=""/>
        <dsp:cNvSpPr/>
      </dsp:nvSpPr>
      <dsp:spPr>
        <a:xfrm>
          <a:off x="1599359" y="-934"/>
          <a:ext cx="5526928" cy="5526928"/>
        </a:xfrm>
        <a:prstGeom prst="circularArrow">
          <a:avLst>
            <a:gd name="adj1" fmla="val 5201"/>
            <a:gd name="adj2" fmla="val 335981"/>
            <a:gd name="adj3" fmla="val 12297537"/>
            <a:gd name="adj4" fmla="val 10771054"/>
            <a:gd name="adj5" fmla="val 6068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478DE76-EFBD-1744-B47E-4E17A330E423}">
      <dsp:nvSpPr>
        <dsp:cNvPr id="0" name=""/>
        <dsp:cNvSpPr/>
      </dsp:nvSpPr>
      <dsp:spPr>
        <a:xfrm>
          <a:off x="2184467" y="41702"/>
          <a:ext cx="1474157" cy="1474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zh-CN" sz="2100" kern="1200" dirty="0" smtClean="0"/>
            <a:t>rear  test vehicle receive the warning message</a:t>
          </a:r>
          <a:endParaRPr lang="zh-CN" altLang="en-US" sz="2100" kern="1200" dirty="0"/>
        </a:p>
      </dsp:txBody>
      <dsp:txXfrm>
        <a:off x="2184467" y="41702"/>
        <a:ext cx="1474157" cy="1474157"/>
      </dsp:txXfrm>
    </dsp:sp>
    <dsp:sp modelId="{96DB4F46-96A0-5947-BC6A-00C6E206C316}">
      <dsp:nvSpPr>
        <dsp:cNvPr id="0" name=""/>
        <dsp:cNvSpPr/>
      </dsp:nvSpPr>
      <dsp:spPr>
        <a:xfrm>
          <a:off x="1599359" y="-934"/>
          <a:ext cx="5526928" cy="5526928"/>
        </a:xfrm>
        <a:prstGeom prst="circularArrow">
          <a:avLst>
            <a:gd name="adj1" fmla="val 5201"/>
            <a:gd name="adj2" fmla="val 335981"/>
            <a:gd name="adj3" fmla="val 16865400"/>
            <a:gd name="adj4" fmla="val 15198619"/>
            <a:gd name="adj5" fmla="val 6068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14659" y="4084863"/>
            <a:ext cx="6831673" cy="1601559"/>
          </a:xfrm>
        </p:spPr>
        <p:txBody>
          <a:bodyPr>
            <a:normAutofit/>
          </a:bodyPr>
          <a:lstStyle/>
          <a:p>
            <a:pPr algn="r"/>
            <a:r>
              <a:rPr kumimoji="1" lang="en-US" altLang="zh-CN" dirty="0" smtClean="0"/>
              <a:t>Name: </a:t>
            </a:r>
            <a:r>
              <a:rPr kumimoji="1" lang="en-US" altLang="zh-CN" dirty="0" err="1" smtClean="0"/>
              <a:t>Jingyue</a:t>
            </a:r>
            <a:r>
              <a:rPr kumimoji="1" lang="en-US" altLang="zh-CN" dirty="0" smtClean="0"/>
              <a:t> Chen</a:t>
            </a:r>
          </a:p>
          <a:p>
            <a:pPr algn="r"/>
            <a:r>
              <a:rPr kumimoji="1" lang="en-US" altLang="zh-CN" dirty="0" smtClean="0"/>
              <a:t>Student number: 3035249162</a:t>
            </a:r>
          </a:p>
          <a:p>
            <a:pPr algn="r"/>
            <a:r>
              <a:rPr lang="en-US" altLang="zh-CN" dirty="0"/>
              <a:t>Supervisor </a:t>
            </a:r>
            <a:r>
              <a:rPr kumimoji="1" lang="en-US" altLang="zh-CN" dirty="0" smtClean="0"/>
              <a:t>: </a:t>
            </a:r>
            <a:r>
              <a:rPr lang="en-US" altLang="zh-CN" dirty="0"/>
              <a:t>Dr. Lucas C.K. </a:t>
            </a:r>
            <a:r>
              <a:rPr lang="en-US" altLang="zh-CN" dirty="0" smtClean="0"/>
              <a:t>Hui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1128702" y="1800231"/>
            <a:ext cx="96890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400" dirty="0" smtClean="0">
                <a:latin typeface="Times New Roman" charset="0"/>
                <a:ea typeface="Times New Roman" charset="0"/>
                <a:cs typeface="Times New Roman" charset="0"/>
              </a:rPr>
              <a:t>Research on Trust Level Warning System </a:t>
            </a:r>
          </a:p>
          <a:p>
            <a:pPr algn="r"/>
            <a:r>
              <a:rPr kumimoji="1" lang="en-US" altLang="zh-CN" sz="4400" dirty="0" smtClean="0">
                <a:latin typeface="Times New Roman" charset="0"/>
                <a:ea typeface="Times New Roman" charset="0"/>
                <a:cs typeface="Times New Roman" charset="0"/>
              </a:rPr>
              <a:t>in Vehicular Ad-hoc Network</a:t>
            </a:r>
            <a:endParaRPr kumimoji="1" lang="zh-CN" altLang="en-US" sz="4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b="1" dirty="0" smtClean="0"/>
          </a:p>
          <a:p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84912" y="3157539"/>
            <a:ext cx="9115425" cy="671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 rot="1607767">
            <a:off x="5940035" y="4243143"/>
            <a:ext cx="4976114" cy="671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6"/>
          <p:cNvSpPr/>
          <p:nvPr/>
        </p:nvSpPr>
        <p:spPr>
          <a:xfrm rot="5400000">
            <a:off x="1894694" y="33132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三角形 7"/>
          <p:cNvSpPr/>
          <p:nvPr/>
        </p:nvSpPr>
        <p:spPr>
          <a:xfrm rot="5400000">
            <a:off x="4160861" y="3309626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三角形 8"/>
          <p:cNvSpPr/>
          <p:nvPr/>
        </p:nvSpPr>
        <p:spPr>
          <a:xfrm rot="5400000">
            <a:off x="3104135" y="3309626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三角形 9"/>
          <p:cNvSpPr/>
          <p:nvPr/>
        </p:nvSpPr>
        <p:spPr>
          <a:xfrm rot="5400000">
            <a:off x="5409164" y="328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三角形 10"/>
          <p:cNvSpPr/>
          <p:nvPr/>
        </p:nvSpPr>
        <p:spPr>
          <a:xfrm rot="7709014">
            <a:off x="7321297" y="3950494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三角形 11"/>
          <p:cNvSpPr/>
          <p:nvPr/>
        </p:nvSpPr>
        <p:spPr>
          <a:xfrm rot="5400000">
            <a:off x="9563611" y="3278807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三角形 12"/>
          <p:cNvSpPr/>
          <p:nvPr/>
        </p:nvSpPr>
        <p:spPr>
          <a:xfrm rot="5400000">
            <a:off x="8736928" y="328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三角形 13"/>
          <p:cNvSpPr/>
          <p:nvPr/>
        </p:nvSpPr>
        <p:spPr>
          <a:xfrm rot="5400000">
            <a:off x="7754211" y="328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三角形 14"/>
          <p:cNvSpPr/>
          <p:nvPr/>
        </p:nvSpPr>
        <p:spPr>
          <a:xfrm rot="5400000">
            <a:off x="6758941" y="3309626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三角形 16"/>
          <p:cNvSpPr/>
          <p:nvPr/>
        </p:nvSpPr>
        <p:spPr>
          <a:xfrm rot="7709014">
            <a:off x="8023277" y="4291738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三角形 17"/>
          <p:cNvSpPr/>
          <p:nvPr/>
        </p:nvSpPr>
        <p:spPr>
          <a:xfrm rot="7709014">
            <a:off x="9985809" y="5293542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三角形 18"/>
          <p:cNvSpPr/>
          <p:nvPr/>
        </p:nvSpPr>
        <p:spPr>
          <a:xfrm rot="7709014">
            <a:off x="8700044" y="4668224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0" name="组 19"/>
          <p:cNvGrpSpPr/>
          <p:nvPr/>
        </p:nvGrpSpPr>
        <p:grpSpPr>
          <a:xfrm>
            <a:off x="9167309" y="2299856"/>
            <a:ext cx="1198725" cy="871539"/>
            <a:chOff x="7331753" y="2142947"/>
            <a:chExt cx="1198725" cy="871539"/>
          </a:xfrm>
        </p:grpSpPr>
        <p:sp>
          <p:nvSpPr>
            <p:cNvPr id="21" name="下箭头标注 20"/>
            <p:cNvSpPr/>
            <p:nvPr/>
          </p:nvSpPr>
          <p:spPr>
            <a:xfrm>
              <a:off x="7331753" y="2142947"/>
              <a:ext cx="1077929" cy="871539"/>
            </a:xfrm>
            <a:prstGeom prst="downArrowCallou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337943" y="2206614"/>
              <a:ext cx="1192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FF0000"/>
                  </a:solidFill>
                </a:rPr>
                <a:t>   crash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2694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Situation without the collusion team of malicious </a:t>
            </a:r>
            <a:r>
              <a:rPr lang="en-US" altLang="zh-CN" sz="3200" b="1" dirty="0" smtClean="0"/>
              <a:t>users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6703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b="1" dirty="0" smtClean="0"/>
          </a:p>
          <a:p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84912" y="3157539"/>
            <a:ext cx="9115425" cy="671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 rot="1607767">
            <a:off x="5940035" y="4243143"/>
            <a:ext cx="4976114" cy="671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6"/>
          <p:cNvSpPr/>
          <p:nvPr/>
        </p:nvSpPr>
        <p:spPr>
          <a:xfrm rot="5400000">
            <a:off x="2588035" y="329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三角形 7"/>
          <p:cNvSpPr/>
          <p:nvPr/>
        </p:nvSpPr>
        <p:spPr>
          <a:xfrm rot="5400000">
            <a:off x="4592500" y="3276088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三角形 8"/>
          <p:cNvSpPr/>
          <p:nvPr/>
        </p:nvSpPr>
        <p:spPr>
          <a:xfrm rot="5400000">
            <a:off x="3622650" y="329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三角形 9"/>
          <p:cNvSpPr/>
          <p:nvPr/>
        </p:nvSpPr>
        <p:spPr>
          <a:xfrm rot="5400000">
            <a:off x="5812200" y="328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三角形 10"/>
          <p:cNvSpPr/>
          <p:nvPr/>
        </p:nvSpPr>
        <p:spPr>
          <a:xfrm rot="7709014">
            <a:off x="7321297" y="3950494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三角形 11"/>
          <p:cNvSpPr/>
          <p:nvPr/>
        </p:nvSpPr>
        <p:spPr>
          <a:xfrm rot="5400000">
            <a:off x="9563611" y="3278807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三角形 12"/>
          <p:cNvSpPr/>
          <p:nvPr/>
        </p:nvSpPr>
        <p:spPr>
          <a:xfrm rot="5400000">
            <a:off x="9210317" y="3278807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三角形 13"/>
          <p:cNvSpPr/>
          <p:nvPr/>
        </p:nvSpPr>
        <p:spPr>
          <a:xfrm rot="5400000">
            <a:off x="8845108" y="328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三角形 14"/>
          <p:cNvSpPr/>
          <p:nvPr/>
        </p:nvSpPr>
        <p:spPr>
          <a:xfrm rot="5400000">
            <a:off x="8479899" y="329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 17"/>
          <p:cNvGrpSpPr/>
          <p:nvPr/>
        </p:nvGrpSpPr>
        <p:grpSpPr>
          <a:xfrm>
            <a:off x="8815529" y="2299856"/>
            <a:ext cx="1077864" cy="871539"/>
            <a:chOff x="7129125" y="2142947"/>
            <a:chExt cx="1363266" cy="871539"/>
          </a:xfrm>
        </p:grpSpPr>
        <p:sp>
          <p:nvSpPr>
            <p:cNvPr id="19" name="下箭头标注 18"/>
            <p:cNvSpPr/>
            <p:nvPr/>
          </p:nvSpPr>
          <p:spPr>
            <a:xfrm>
              <a:off x="7331753" y="2142947"/>
              <a:ext cx="1077929" cy="871539"/>
            </a:xfrm>
            <a:prstGeom prst="downArrowCallou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129125" y="2232014"/>
              <a:ext cx="1363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FF0000"/>
                  </a:solidFill>
                </a:rPr>
                <a:t>   </a:t>
              </a:r>
              <a:r>
                <a:rPr kumimoji="1" lang="en-US" altLang="zh-CN" dirty="0" smtClean="0">
                  <a:solidFill>
                    <a:srgbClr val="FF0000"/>
                  </a:solidFill>
                </a:rPr>
                <a:t>verifier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7912652" y="2286000"/>
            <a:ext cx="1077864" cy="871539"/>
            <a:chOff x="7129125" y="2142947"/>
            <a:chExt cx="1363266" cy="871539"/>
          </a:xfrm>
        </p:grpSpPr>
        <p:sp>
          <p:nvSpPr>
            <p:cNvPr id="29" name="下箭头标注 28"/>
            <p:cNvSpPr/>
            <p:nvPr/>
          </p:nvSpPr>
          <p:spPr>
            <a:xfrm>
              <a:off x="7331753" y="2142947"/>
              <a:ext cx="1077929" cy="871539"/>
            </a:xfrm>
            <a:prstGeom prst="downArrowCallou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129125" y="2232014"/>
              <a:ext cx="1363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FF0000"/>
                  </a:solidFill>
                </a:rPr>
                <a:t>   </a:t>
              </a:r>
              <a:r>
                <a:rPr kumimoji="1" lang="en-US" altLang="zh-CN" dirty="0" smtClean="0">
                  <a:solidFill>
                    <a:srgbClr val="FF0000"/>
                  </a:solidFill>
                </a:rPr>
                <a:t>verifier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8386190" y="3715744"/>
            <a:ext cx="1077864" cy="1025182"/>
            <a:chOff x="6263137" y="4228336"/>
            <a:chExt cx="1077864" cy="1068580"/>
          </a:xfrm>
        </p:grpSpPr>
        <p:sp>
          <p:nvSpPr>
            <p:cNvPr id="32" name="下箭头标注 31"/>
            <p:cNvSpPr/>
            <p:nvPr/>
          </p:nvSpPr>
          <p:spPr>
            <a:xfrm flipV="1">
              <a:off x="6423344" y="4228336"/>
              <a:ext cx="852263" cy="1068580"/>
            </a:xfrm>
            <a:prstGeom prst="downArrowCallou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 rot="10800000" flipV="1">
              <a:off x="6263137" y="4734880"/>
              <a:ext cx="1077864" cy="452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FF0000"/>
                  </a:solidFill>
                </a:rPr>
                <a:t>   </a:t>
              </a:r>
              <a:r>
                <a:rPr kumimoji="1" lang="en-US" altLang="zh-CN" dirty="0" smtClean="0">
                  <a:solidFill>
                    <a:srgbClr val="FF0000"/>
                  </a:solidFill>
                </a:rPr>
                <a:t>verifier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2694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Situation without the collusion team of malicious </a:t>
            </a:r>
            <a:r>
              <a:rPr lang="en-US" altLang="zh-CN" sz="3200" b="1" dirty="0" smtClean="0"/>
              <a:t>users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3930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b="1" dirty="0" smtClean="0"/>
          </a:p>
          <a:p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84912" y="3157539"/>
            <a:ext cx="9115425" cy="671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 rot="1607767">
            <a:off x="5940035" y="4243143"/>
            <a:ext cx="4976114" cy="671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6"/>
          <p:cNvSpPr/>
          <p:nvPr/>
        </p:nvSpPr>
        <p:spPr>
          <a:xfrm rot="5400000">
            <a:off x="2588035" y="329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三角形 7"/>
          <p:cNvSpPr/>
          <p:nvPr/>
        </p:nvSpPr>
        <p:spPr>
          <a:xfrm rot="5400000">
            <a:off x="4592500" y="3276088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三角形 8"/>
          <p:cNvSpPr/>
          <p:nvPr/>
        </p:nvSpPr>
        <p:spPr>
          <a:xfrm rot="5400000">
            <a:off x="3622650" y="329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三角形 9"/>
          <p:cNvSpPr/>
          <p:nvPr/>
        </p:nvSpPr>
        <p:spPr>
          <a:xfrm rot="5400000">
            <a:off x="5812200" y="328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三角形 10"/>
          <p:cNvSpPr/>
          <p:nvPr/>
        </p:nvSpPr>
        <p:spPr>
          <a:xfrm rot="7709014">
            <a:off x="7321297" y="3950494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三角形 11"/>
          <p:cNvSpPr/>
          <p:nvPr/>
        </p:nvSpPr>
        <p:spPr>
          <a:xfrm rot="5400000">
            <a:off x="9563611" y="3278807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三角形 12"/>
          <p:cNvSpPr/>
          <p:nvPr/>
        </p:nvSpPr>
        <p:spPr>
          <a:xfrm rot="5400000">
            <a:off x="9210317" y="3278807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三角形 13"/>
          <p:cNvSpPr/>
          <p:nvPr/>
        </p:nvSpPr>
        <p:spPr>
          <a:xfrm rot="5400000">
            <a:off x="8845108" y="328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三角形 14"/>
          <p:cNvSpPr/>
          <p:nvPr/>
        </p:nvSpPr>
        <p:spPr>
          <a:xfrm rot="5400000">
            <a:off x="8479899" y="329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4" name="组 23"/>
          <p:cNvGrpSpPr/>
          <p:nvPr/>
        </p:nvGrpSpPr>
        <p:grpSpPr>
          <a:xfrm>
            <a:off x="8659899" y="2299856"/>
            <a:ext cx="1936290" cy="871539"/>
            <a:chOff x="7251459" y="2142947"/>
            <a:chExt cx="1192535" cy="871539"/>
          </a:xfrm>
        </p:grpSpPr>
        <p:sp>
          <p:nvSpPr>
            <p:cNvPr id="25" name="下箭头标注 24"/>
            <p:cNvSpPr/>
            <p:nvPr/>
          </p:nvSpPr>
          <p:spPr>
            <a:xfrm>
              <a:off x="7331753" y="2142947"/>
              <a:ext cx="1077929" cy="871539"/>
            </a:xfrm>
            <a:prstGeom prst="downArrowCallou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251459" y="2255550"/>
              <a:ext cx="1192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FF0000"/>
                  </a:solidFill>
                </a:rPr>
                <a:t>   </a:t>
              </a:r>
              <a:r>
                <a:rPr kumimoji="1" lang="en-US" altLang="zh-CN" dirty="0" smtClean="0">
                  <a:solidFill>
                    <a:srgbClr val="FF0000"/>
                  </a:solidFill>
                </a:rPr>
                <a:t>warning verified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6308194" y="4431937"/>
            <a:ext cx="2590802" cy="1025182"/>
            <a:chOff x="6361745" y="4228336"/>
            <a:chExt cx="1285073" cy="1068580"/>
          </a:xfrm>
        </p:grpSpPr>
        <p:sp>
          <p:nvSpPr>
            <p:cNvPr id="31" name="下箭头标注 30"/>
            <p:cNvSpPr/>
            <p:nvPr/>
          </p:nvSpPr>
          <p:spPr>
            <a:xfrm flipV="1">
              <a:off x="6423344" y="4228336"/>
              <a:ext cx="852263" cy="1068580"/>
            </a:xfrm>
            <a:prstGeom prst="downArrowCallou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 rot="10800000" flipV="1">
              <a:off x="6361745" y="4762626"/>
              <a:ext cx="1285073" cy="384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FF0000"/>
                  </a:solidFill>
                </a:rPr>
                <a:t>   </a:t>
              </a:r>
              <a:r>
                <a:rPr kumimoji="1" lang="en-US" altLang="zh-CN" smtClean="0">
                  <a:solidFill>
                    <a:srgbClr val="FF0000"/>
                  </a:solidFill>
                </a:rPr>
                <a:t>first beneficiary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2694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Situation without the collusion team of malicious </a:t>
            </a:r>
            <a:r>
              <a:rPr lang="en-US" altLang="zh-CN" sz="3200" b="1" dirty="0" smtClean="0"/>
              <a:t>users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3588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b="1" dirty="0" smtClean="0"/>
          </a:p>
          <a:p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84912" y="3157539"/>
            <a:ext cx="9115425" cy="671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 rot="1607767">
            <a:off x="5940035" y="4243143"/>
            <a:ext cx="4976114" cy="671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6"/>
          <p:cNvSpPr/>
          <p:nvPr/>
        </p:nvSpPr>
        <p:spPr>
          <a:xfrm rot="5400000">
            <a:off x="2588035" y="329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三角形 7"/>
          <p:cNvSpPr/>
          <p:nvPr/>
        </p:nvSpPr>
        <p:spPr>
          <a:xfrm rot="5400000">
            <a:off x="4592500" y="3276088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三角形 8"/>
          <p:cNvSpPr/>
          <p:nvPr/>
        </p:nvSpPr>
        <p:spPr>
          <a:xfrm rot="5400000">
            <a:off x="3622650" y="329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三角形 9"/>
          <p:cNvSpPr/>
          <p:nvPr/>
        </p:nvSpPr>
        <p:spPr>
          <a:xfrm rot="5400000">
            <a:off x="6385993" y="328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三角形 10"/>
          <p:cNvSpPr/>
          <p:nvPr/>
        </p:nvSpPr>
        <p:spPr>
          <a:xfrm rot="7709014">
            <a:off x="7321297" y="3950494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三角形 11"/>
          <p:cNvSpPr/>
          <p:nvPr/>
        </p:nvSpPr>
        <p:spPr>
          <a:xfrm rot="5400000">
            <a:off x="10435405" y="327904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三角形 12"/>
          <p:cNvSpPr/>
          <p:nvPr/>
        </p:nvSpPr>
        <p:spPr>
          <a:xfrm rot="5400000">
            <a:off x="9710196" y="3276088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三角形 13"/>
          <p:cNvSpPr/>
          <p:nvPr/>
        </p:nvSpPr>
        <p:spPr>
          <a:xfrm rot="5400000">
            <a:off x="8845108" y="328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三角形 14"/>
          <p:cNvSpPr/>
          <p:nvPr/>
        </p:nvSpPr>
        <p:spPr>
          <a:xfrm rot="5400000">
            <a:off x="8479899" y="329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 18"/>
          <p:cNvGrpSpPr/>
          <p:nvPr/>
        </p:nvGrpSpPr>
        <p:grpSpPr>
          <a:xfrm>
            <a:off x="8525869" y="2286000"/>
            <a:ext cx="1544327" cy="871539"/>
            <a:chOff x="7331753" y="2142947"/>
            <a:chExt cx="1198725" cy="871539"/>
          </a:xfrm>
        </p:grpSpPr>
        <p:sp>
          <p:nvSpPr>
            <p:cNvPr id="20" name="下箭头标注 19"/>
            <p:cNvSpPr/>
            <p:nvPr/>
          </p:nvSpPr>
          <p:spPr>
            <a:xfrm>
              <a:off x="7331753" y="2142947"/>
              <a:ext cx="1077929" cy="871539"/>
            </a:xfrm>
            <a:prstGeom prst="downArrowCallou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337943" y="2206614"/>
              <a:ext cx="1192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FF0000"/>
                  </a:solidFill>
                </a:rPr>
                <a:t>Crash finish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4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2694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Situation without the collusion team of malicious </a:t>
            </a:r>
            <a:r>
              <a:rPr lang="en-US" altLang="zh-CN" sz="3200" b="1" dirty="0" smtClean="0"/>
              <a:t>users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6673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b="1" dirty="0" smtClean="0"/>
          </a:p>
          <a:p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84912" y="3157539"/>
            <a:ext cx="9115425" cy="671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 rot="1607767">
            <a:off x="5940035" y="4243143"/>
            <a:ext cx="4976114" cy="671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6"/>
          <p:cNvSpPr/>
          <p:nvPr/>
        </p:nvSpPr>
        <p:spPr>
          <a:xfrm rot="5400000">
            <a:off x="1894694" y="33132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三角形 7"/>
          <p:cNvSpPr/>
          <p:nvPr/>
        </p:nvSpPr>
        <p:spPr>
          <a:xfrm rot="5400000">
            <a:off x="4160861" y="3309626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三角形 8"/>
          <p:cNvSpPr/>
          <p:nvPr/>
        </p:nvSpPr>
        <p:spPr>
          <a:xfrm rot="5400000">
            <a:off x="3104135" y="3309626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三角形 9"/>
          <p:cNvSpPr/>
          <p:nvPr/>
        </p:nvSpPr>
        <p:spPr>
          <a:xfrm rot="5400000">
            <a:off x="5409164" y="328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三角形 10"/>
          <p:cNvSpPr/>
          <p:nvPr/>
        </p:nvSpPr>
        <p:spPr>
          <a:xfrm rot="7709014">
            <a:off x="7321297" y="3950494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三角形 11"/>
          <p:cNvSpPr/>
          <p:nvPr/>
        </p:nvSpPr>
        <p:spPr>
          <a:xfrm rot="5400000">
            <a:off x="9563611" y="3278807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三角形 12"/>
          <p:cNvSpPr/>
          <p:nvPr/>
        </p:nvSpPr>
        <p:spPr>
          <a:xfrm rot="5400000">
            <a:off x="8736928" y="328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三角形 13"/>
          <p:cNvSpPr/>
          <p:nvPr/>
        </p:nvSpPr>
        <p:spPr>
          <a:xfrm rot="5400000">
            <a:off x="7754211" y="328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三角形 14"/>
          <p:cNvSpPr/>
          <p:nvPr/>
        </p:nvSpPr>
        <p:spPr>
          <a:xfrm rot="5400000">
            <a:off x="6758941" y="3309626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三角形 16"/>
          <p:cNvSpPr/>
          <p:nvPr/>
        </p:nvSpPr>
        <p:spPr>
          <a:xfrm rot="7709014">
            <a:off x="8023277" y="4291738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三角形 17"/>
          <p:cNvSpPr/>
          <p:nvPr/>
        </p:nvSpPr>
        <p:spPr>
          <a:xfrm rot="7709014">
            <a:off x="9985809" y="5293542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三角形 18"/>
          <p:cNvSpPr/>
          <p:nvPr/>
        </p:nvSpPr>
        <p:spPr>
          <a:xfrm rot="7709014">
            <a:off x="8700044" y="4668224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2694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Situation without the collusion team of malicious </a:t>
            </a:r>
            <a:r>
              <a:rPr lang="en-US" altLang="zh-CN" sz="3200" b="1" dirty="0" smtClean="0"/>
              <a:t>users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112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820400" cy="736947"/>
          </a:xfrm>
        </p:spPr>
        <p:txBody>
          <a:bodyPr>
            <a:normAutofit/>
          </a:bodyPr>
          <a:lstStyle/>
          <a:p>
            <a:r>
              <a:rPr lang="en-US" altLang="zh-CN" sz="3200" b="1" dirty="0" smtClean="0"/>
              <a:t>A fake positive warning message created by collusion team</a:t>
            </a:r>
            <a:endParaRPr kumimoji="1" lang="zh-CN" altLang="en-US" sz="3200" dirty="0"/>
          </a:p>
        </p:txBody>
      </p:sp>
      <p:grpSp>
        <p:nvGrpSpPr>
          <p:cNvPr id="9" name="组 8"/>
          <p:cNvGrpSpPr/>
          <p:nvPr/>
        </p:nvGrpSpPr>
        <p:grpSpPr>
          <a:xfrm>
            <a:off x="2212200" y="3747279"/>
            <a:ext cx="7920000" cy="2962800"/>
            <a:chOff x="2212200" y="2904600"/>
            <a:chExt cx="7920000" cy="2962800"/>
          </a:xfrm>
        </p:grpSpPr>
        <p:pic>
          <p:nvPicPr>
            <p:cNvPr id="5" name="图片 4" descr="../set2.png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200" y="2904600"/>
              <a:ext cx="7920000" cy="296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椭圆 2"/>
            <p:cNvSpPr/>
            <p:nvPr/>
          </p:nvSpPr>
          <p:spPr>
            <a:xfrm>
              <a:off x="7016435" y="3298425"/>
              <a:ext cx="371192" cy="262551"/>
            </a:xfrm>
            <a:prstGeom prst="ellipse">
              <a:avLst/>
            </a:prstGeom>
            <a:solidFill>
              <a:srgbClr val="EFEE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9649484" y="3298424"/>
              <a:ext cx="371192" cy="262551"/>
            </a:xfrm>
            <a:prstGeom prst="ellipse">
              <a:avLst/>
            </a:prstGeom>
            <a:solidFill>
              <a:srgbClr val="EFEE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8036460" y="3307477"/>
              <a:ext cx="371192" cy="235391"/>
            </a:xfrm>
            <a:prstGeom prst="ellipse">
              <a:avLst/>
            </a:prstGeom>
            <a:solidFill>
              <a:srgbClr val="EFEE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1371600" y="1620370"/>
            <a:ext cx="9601200" cy="1559859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There is a collusion team with malicious users</a:t>
            </a:r>
          </a:p>
          <a:p>
            <a:r>
              <a:rPr kumimoji="1" lang="en-US" altLang="zh-CN" sz="2400" dirty="0" smtClean="0"/>
              <a:t>No traffic crash exit in simulation map</a:t>
            </a:r>
          </a:p>
          <a:p>
            <a:r>
              <a:rPr kumimoji="1" lang="en-US" altLang="zh-CN" sz="2400" dirty="0" smtClean="0"/>
              <a:t>Fake positive warning broadcast in the simulation system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8620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2212200" y="3747279"/>
            <a:ext cx="7920000" cy="2962800"/>
            <a:chOff x="3824421" y="2967859"/>
            <a:chExt cx="7920000" cy="2962800"/>
          </a:xfrm>
        </p:grpSpPr>
        <p:grpSp>
          <p:nvGrpSpPr>
            <p:cNvPr id="7" name="组 6"/>
            <p:cNvGrpSpPr/>
            <p:nvPr/>
          </p:nvGrpSpPr>
          <p:grpSpPr>
            <a:xfrm>
              <a:off x="3824421" y="2967859"/>
              <a:ext cx="7920000" cy="2962800"/>
              <a:chOff x="1270407" y="1671352"/>
              <a:chExt cx="7920000" cy="2962800"/>
            </a:xfrm>
          </p:grpSpPr>
          <p:pic>
            <p:nvPicPr>
              <p:cNvPr id="5" name="图片 4" descr="../set3.png"/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407" y="1671352"/>
                <a:ext cx="7920000" cy="2962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椭圆 5"/>
              <p:cNvSpPr/>
              <p:nvPr/>
            </p:nvSpPr>
            <p:spPr>
              <a:xfrm rot="2231441">
                <a:off x="6209430" y="3231930"/>
                <a:ext cx="388316" cy="220477"/>
              </a:xfrm>
              <a:prstGeom prst="ellipse">
                <a:avLst/>
              </a:prstGeom>
              <a:solidFill>
                <a:srgbClr val="EFEE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" name="椭圆 7"/>
            <p:cNvSpPr/>
            <p:nvPr/>
          </p:nvSpPr>
          <p:spPr>
            <a:xfrm rot="2231441">
              <a:off x="9682236" y="5239332"/>
              <a:ext cx="388316" cy="220477"/>
            </a:xfrm>
            <a:prstGeom prst="ellipse">
              <a:avLst/>
            </a:prstGeom>
            <a:solidFill>
              <a:srgbClr val="EFEE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1371600" y="1620370"/>
            <a:ext cx="9601200" cy="1559859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There is a collusion team with malicious users</a:t>
            </a:r>
          </a:p>
          <a:p>
            <a:r>
              <a:rPr kumimoji="1" lang="en-US" altLang="zh-CN" sz="2400" dirty="0" smtClean="0"/>
              <a:t>A real traffic crash exit in simulation map</a:t>
            </a:r>
          </a:p>
          <a:p>
            <a:r>
              <a:rPr kumimoji="1" lang="en-US" altLang="zh-CN" sz="2400" dirty="0" smtClean="0"/>
              <a:t>Fake negative warning broadcast in the simulation system</a:t>
            </a:r>
            <a:endParaRPr kumimoji="1" lang="zh-CN" altLang="en-US" sz="2400" dirty="0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820400" cy="736947"/>
          </a:xfrm>
        </p:spPr>
        <p:txBody>
          <a:bodyPr>
            <a:normAutofit/>
          </a:bodyPr>
          <a:lstStyle/>
          <a:p>
            <a:r>
              <a:rPr lang="en-US" altLang="zh-CN" sz="3200" b="1" dirty="0" smtClean="0"/>
              <a:t>A fake </a:t>
            </a:r>
            <a:r>
              <a:rPr lang="en-US" altLang="zh-CN" sz="3200" b="1" dirty="0" smtClean="0"/>
              <a:t>negative </a:t>
            </a:r>
            <a:r>
              <a:rPr lang="en-US" altLang="zh-CN" sz="3200" b="1" dirty="0" smtClean="0"/>
              <a:t>warning message created by collusion team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0054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b="1" dirty="0" smtClean="0"/>
          </a:p>
          <a:p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84912" y="3157539"/>
            <a:ext cx="9115425" cy="671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 rot="1607767">
            <a:off x="5940035" y="4243143"/>
            <a:ext cx="4976114" cy="671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6"/>
          <p:cNvSpPr/>
          <p:nvPr/>
        </p:nvSpPr>
        <p:spPr>
          <a:xfrm rot="5400000">
            <a:off x="1894694" y="33132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三角形 7"/>
          <p:cNvSpPr/>
          <p:nvPr/>
        </p:nvSpPr>
        <p:spPr>
          <a:xfrm rot="5400000">
            <a:off x="4160861" y="3309626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三角形 8"/>
          <p:cNvSpPr/>
          <p:nvPr/>
        </p:nvSpPr>
        <p:spPr>
          <a:xfrm rot="5400000">
            <a:off x="3104135" y="3309626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三角形 9"/>
          <p:cNvSpPr/>
          <p:nvPr/>
        </p:nvSpPr>
        <p:spPr>
          <a:xfrm rot="5400000">
            <a:off x="5409164" y="328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三角形 10"/>
          <p:cNvSpPr/>
          <p:nvPr/>
        </p:nvSpPr>
        <p:spPr>
          <a:xfrm rot="7709014">
            <a:off x="7321297" y="3950494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三角形 11"/>
          <p:cNvSpPr/>
          <p:nvPr/>
        </p:nvSpPr>
        <p:spPr>
          <a:xfrm rot="5400000">
            <a:off x="9563611" y="3278807"/>
            <a:ext cx="360000" cy="360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三角形 12"/>
          <p:cNvSpPr/>
          <p:nvPr/>
        </p:nvSpPr>
        <p:spPr>
          <a:xfrm rot="5400000">
            <a:off x="8736928" y="3285695"/>
            <a:ext cx="360000" cy="360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三角形 13"/>
          <p:cNvSpPr/>
          <p:nvPr/>
        </p:nvSpPr>
        <p:spPr>
          <a:xfrm rot="5400000">
            <a:off x="7754211" y="3285695"/>
            <a:ext cx="360000" cy="360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三角形 14"/>
          <p:cNvSpPr/>
          <p:nvPr/>
        </p:nvSpPr>
        <p:spPr>
          <a:xfrm rot="5400000">
            <a:off x="6758941" y="3309626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三角形 18"/>
          <p:cNvSpPr/>
          <p:nvPr/>
        </p:nvSpPr>
        <p:spPr>
          <a:xfrm rot="7709014">
            <a:off x="8700044" y="4668224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2694"/>
          </a:xfrm>
        </p:spPr>
        <p:txBody>
          <a:bodyPr>
            <a:normAutofit/>
          </a:bodyPr>
          <a:lstStyle/>
          <a:p>
            <a:r>
              <a:rPr lang="en-US" altLang="zh-CN" sz="3200" b="1" dirty="0" smtClean="0"/>
              <a:t>A fake warning created by collusion team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9971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b="1" dirty="0" smtClean="0"/>
          </a:p>
          <a:p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84912" y="3157539"/>
            <a:ext cx="9115425" cy="671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 rot="1607767">
            <a:off x="5940035" y="4243143"/>
            <a:ext cx="4976114" cy="671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6"/>
          <p:cNvSpPr/>
          <p:nvPr/>
        </p:nvSpPr>
        <p:spPr>
          <a:xfrm rot="5400000">
            <a:off x="1894694" y="33132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三角形 7"/>
          <p:cNvSpPr/>
          <p:nvPr/>
        </p:nvSpPr>
        <p:spPr>
          <a:xfrm rot="5400000">
            <a:off x="4160861" y="3309626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三角形 8"/>
          <p:cNvSpPr/>
          <p:nvPr/>
        </p:nvSpPr>
        <p:spPr>
          <a:xfrm rot="5400000">
            <a:off x="3104135" y="3309626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三角形 9"/>
          <p:cNvSpPr/>
          <p:nvPr/>
        </p:nvSpPr>
        <p:spPr>
          <a:xfrm rot="5400000">
            <a:off x="5409164" y="328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三角形 11"/>
          <p:cNvSpPr/>
          <p:nvPr/>
        </p:nvSpPr>
        <p:spPr>
          <a:xfrm rot="5400000">
            <a:off x="9928367" y="3285695"/>
            <a:ext cx="360000" cy="360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三角形 12"/>
          <p:cNvSpPr/>
          <p:nvPr/>
        </p:nvSpPr>
        <p:spPr>
          <a:xfrm rot="5400000">
            <a:off x="9148105" y="3285695"/>
            <a:ext cx="360000" cy="360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三角形 13"/>
          <p:cNvSpPr/>
          <p:nvPr/>
        </p:nvSpPr>
        <p:spPr>
          <a:xfrm rot="5400000">
            <a:off x="8253127" y="3285695"/>
            <a:ext cx="360000" cy="360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三角形 14"/>
          <p:cNvSpPr/>
          <p:nvPr/>
        </p:nvSpPr>
        <p:spPr>
          <a:xfrm rot="5400000">
            <a:off x="6358141" y="328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三角形 16"/>
          <p:cNvSpPr/>
          <p:nvPr/>
        </p:nvSpPr>
        <p:spPr>
          <a:xfrm rot="7709014">
            <a:off x="8023277" y="4291738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三角形 17"/>
          <p:cNvSpPr/>
          <p:nvPr/>
        </p:nvSpPr>
        <p:spPr>
          <a:xfrm rot="7709014">
            <a:off x="9985809" y="5293542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2" name="组 21"/>
          <p:cNvGrpSpPr/>
          <p:nvPr/>
        </p:nvGrpSpPr>
        <p:grpSpPr>
          <a:xfrm>
            <a:off x="7641396" y="2394999"/>
            <a:ext cx="1198725" cy="871539"/>
            <a:chOff x="7331753" y="2142947"/>
            <a:chExt cx="1198725" cy="871539"/>
          </a:xfrm>
        </p:grpSpPr>
        <p:sp>
          <p:nvSpPr>
            <p:cNvPr id="4" name="下箭头标注 3"/>
            <p:cNvSpPr/>
            <p:nvPr/>
          </p:nvSpPr>
          <p:spPr>
            <a:xfrm>
              <a:off x="7331753" y="2142947"/>
              <a:ext cx="1077929" cy="871539"/>
            </a:xfrm>
            <a:prstGeom prst="downArrowCallou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337943" y="2206614"/>
              <a:ext cx="1192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>
                  <a:solidFill>
                    <a:srgbClr val="FF0000"/>
                  </a:solidFill>
                </a:rPr>
                <a:t>warning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8699017" y="2403993"/>
            <a:ext cx="1198725" cy="871539"/>
            <a:chOff x="7331753" y="2142947"/>
            <a:chExt cx="1198725" cy="871539"/>
          </a:xfrm>
        </p:grpSpPr>
        <p:sp>
          <p:nvSpPr>
            <p:cNvPr id="24" name="下箭头标注 23"/>
            <p:cNvSpPr/>
            <p:nvPr/>
          </p:nvSpPr>
          <p:spPr>
            <a:xfrm>
              <a:off x="7331753" y="2142947"/>
              <a:ext cx="1077929" cy="871539"/>
            </a:xfrm>
            <a:prstGeom prst="downArrowCallou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337943" y="2206614"/>
              <a:ext cx="1192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>
                  <a:solidFill>
                    <a:srgbClr val="FF0000"/>
                  </a:solidFill>
                </a:rPr>
                <a:t>warning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9814030" y="2331996"/>
            <a:ext cx="1198725" cy="871539"/>
            <a:chOff x="7331753" y="2142947"/>
            <a:chExt cx="1198725" cy="871539"/>
          </a:xfrm>
        </p:grpSpPr>
        <p:sp>
          <p:nvSpPr>
            <p:cNvPr id="27" name="下箭头标注 26"/>
            <p:cNvSpPr/>
            <p:nvPr/>
          </p:nvSpPr>
          <p:spPr>
            <a:xfrm>
              <a:off x="7331753" y="2142947"/>
              <a:ext cx="1077929" cy="871539"/>
            </a:xfrm>
            <a:prstGeom prst="downArrowCallou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337943" y="2206614"/>
              <a:ext cx="1192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>
                  <a:solidFill>
                    <a:srgbClr val="FF0000"/>
                  </a:solidFill>
                </a:rPr>
                <a:t>warning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2694"/>
          </a:xfrm>
        </p:spPr>
        <p:txBody>
          <a:bodyPr>
            <a:normAutofit/>
          </a:bodyPr>
          <a:lstStyle/>
          <a:p>
            <a:r>
              <a:rPr lang="en-US" altLang="zh-CN" sz="3200" b="1" dirty="0" smtClean="0"/>
              <a:t>A fake warning created by collusion team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146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b="1" dirty="0" smtClean="0"/>
          </a:p>
          <a:p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84912" y="3157539"/>
            <a:ext cx="9115425" cy="671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 rot="1607767">
            <a:off x="5940035" y="4243143"/>
            <a:ext cx="4976114" cy="671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6"/>
          <p:cNvSpPr/>
          <p:nvPr/>
        </p:nvSpPr>
        <p:spPr>
          <a:xfrm rot="5400000">
            <a:off x="1894694" y="33132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三角形 7"/>
          <p:cNvSpPr/>
          <p:nvPr/>
        </p:nvSpPr>
        <p:spPr>
          <a:xfrm rot="5400000">
            <a:off x="4338874" y="3316166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三角形 8"/>
          <p:cNvSpPr/>
          <p:nvPr/>
        </p:nvSpPr>
        <p:spPr>
          <a:xfrm rot="5400000">
            <a:off x="3104135" y="3309626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三角形 9"/>
          <p:cNvSpPr/>
          <p:nvPr/>
        </p:nvSpPr>
        <p:spPr>
          <a:xfrm rot="5400000">
            <a:off x="5573614" y="3316166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三角形 10"/>
          <p:cNvSpPr/>
          <p:nvPr/>
        </p:nvSpPr>
        <p:spPr>
          <a:xfrm rot="7709014">
            <a:off x="7940555" y="4232972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三角形 11"/>
          <p:cNvSpPr/>
          <p:nvPr/>
        </p:nvSpPr>
        <p:spPr>
          <a:xfrm rot="5400000">
            <a:off x="10650119" y="3285695"/>
            <a:ext cx="360000" cy="360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三角形 12"/>
          <p:cNvSpPr/>
          <p:nvPr/>
        </p:nvSpPr>
        <p:spPr>
          <a:xfrm rot="5400000">
            <a:off x="9923835" y="3285695"/>
            <a:ext cx="360000" cy="360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三角形 13"/>
          <p:cNvSpPr/>
          <p:nvPr/>
        </p:nvSpPr>
        <p:spPr>
          <a:xfrm rot="5400000">
            <a:off x="6445629" y="3316166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三角形 16"/>
          <p:cNvSpPr/>
          <p:nvPr/>
        </p:nvSpPr>
        <p:spPr>
          <a:xfrm rot="7709014">
            <a:off x="8722216" y="4681378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三角形 17"/>
          <p:cNvSpPr/>
          <p:nvPr/>
        </p:nvSpPr>
        <p:spPr>
          <a:xfrm rot="7709014">
            <a:off x="10057101" y="5394827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三角形 18"/>
          <p:cNvSpPr/>
          <p:nvPr/>
        </p:nvSpPr>
        <p:spPr>
          <a:xfrm rot="7709014">
            <a:off x="9424663" y="504381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3" name="组 22"/>
          <p:cNvGrpSpPr/>
          <p:nvPr/>
        </p:nvGrpSpPr>
        <p:grpSpPr>
          <a:xfrm>
            <a:off x="8735846" y="2350078"/>
            <a:ext cx="1501255" cy="871539"/>
            <a:chOff x="7293919" y="2142947"/>
            <a:chExt cx="1192535" cy="871539"/>
          </a:xfrm>
        </p:grpSpPr>
        <p:sp>
          <p:nvSpPr>
            <p:cNvPr id="24" name="下箭头标注 23"/>
            <p:cNvSpPr/>
            <p:nvPr/>
          </p:nvSpPr>
          <p:spPr>
            <a:xfrm>
              <a:off x="7331753" y="2142947"/>
              <a:ext cx="1077929" cy="871539"/>
            </a:xfrm>
            <a:prstGeom prst="downArrowCallou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293919" y="2248179"/>
              <a:ext cx="1192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FF0000"/>
                  </a:solidFill>
                </a:rPr>
                <a:t>Fake warning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2694"/>
          </a:xfrm>
        </p:spPr>
        <p:txBody>
          <a:bodyPr>
            <a:normAutofit/>
          </a:bodyPr>
          <a:lstStyle/>
          <a:p>
            <a:r>
              <a:rPr lang="en-US" altLang="zh-CN" sz="3200" b="1" dirty="0" smtClean="0"/>
              <a:t>A fake warning created by collusion team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594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482"/>
          </a:xfrm>
        </p:spPr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3695700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This MSc project is aimed to improve the ability for driverless vehicle inside of ad-hoc vehicular network .</a:t>
            </a:r>
          </a:p>
          <a:p>
            <a:endParaRPr kumimoji="1" lang="en-US" altLang="zh-CN" sz="2400" dirty="0" smtClean="0"/>
          </a:p>
          <a:p>
            <a:r>
              <a:rPr kumimoji="1" lang="en-US" altLang="zh-CN" sz="2400" dirty="0" smtClean="0"/>
              <a:t>In this project, I compare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three different method via three type of maps with three variable scenarios.</a:t>
            </a:r>
            <a:endParaRPr kumimoji="1" lang="en-US" altLang="zh-CN" sz="2400" dirty="0"/>
          </a:p>
          <a:p>
            <a:endParaRPr kumimoji="1" lang="en-US" altLang="zh-CN" sz="2400" dirty="0" smtClean="0"/>
          </a:p>
          <a:p>
            <a:r>
              <a:rPr kumimoji="1" lang="en-US" altLang="zh-CN" sz="2400" dirty="0" smtClean="0"/>
              <a:t>I set up </a:t>
            </a:r>
            <a:r>
              <a:rPr kumimoji="1" lang="en-US" altLang="zh-CN" sz="2400" dirty="0"/>
              <a:t>two </a:t>
            </a:r>
            <a:r>
              <a:rPr kumimoji="1" lang="en-US" altLang="zh-CN" sz="2400" dirty="0" err="1" smtClean="0"/>
              <a:t>criterias</a:t>
            </a:r>
            <a:r>
              <a:rPr kumimoji="1" lang="en-US" altLang="zh-CN" sz="2400" dirty="0" smtClean="0"/>
              <a:t> </a:t>
            </a:r>
            <a:r>
              <a:rPr kumimoji="1" lang="en-US" altLang="zh-CN" sz="2400" dirty="0"/>
              <a:t>to </a:t>
            </a:r>
            <a:r>
              <a:rPr kumimoji="1" lang="en-US" altLang="zh-CN" sz="2400" dirty="0" smtClean="0"/>
              <a:t>evaluate </a:t>
            </a:r>
            <a:r>
              <a:rPr kumimoji="1" lang="en-US" altLang="zh-CN" sz="2400" dirty="0"/>
              <a:t>the </a:t>
            </a:r>
            <a:r>
              <a:rPr kumimoji="1" lang="en-US" altLang="zh-CN" sz="2400" dirty="0" smtClean="0"/>
              <a:t>advantage and disadvantage of the trust level warning system.</a:t>
            </a:r>
          </a:p>
          <a:p>
            <a:endParaRPr kumimoji="1" lang="en-US" altLang="zh-CN" sz="2400" dirty="0"/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035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b="1" dirty="0" smtClean="0"/>
          </a:p>
          <a:p>
            <a:endParaRPr lang="en-US" altLang="zh-CN" b="1" dirty="0" smtClean="0"/>
          </a:p>
          <a:p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84912" y="3157539"/>
            <a:ext cx="9115425" cy="671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 rot="1607767">
            <a:off x="5940035" y="4243143"/>
            <a:ext cx="4976114" cy="671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6"/>
          <p:cNvSpPr/>
          <p:nvPr/>
        </p:nvSpPr>
        <p:spPr>
          <a:xfrm rot="5400000">
            <a:off x="1894694" y="33132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三角形 7"/>
          <p:cNvSpPr/>
          <p:nvPr/>
        </p:nvSpPr>
        <p:spPr>
          <a:xfrm rot="5400000">
            <a:off x="4338874" y="3316166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三角形 8"/>
          <p:cNvSpPr/>
          <p:nvPr/>
        </p:nvSpPr>
        <p:spPr>
          <a:xfrm rot="5400000">
            <a:off x="3104135" y="3309626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三角形 9"/>
          <p:cNvSpPr/>
          <p:nvPr/>
        </p:nvSpPr>
        <p:spPr>
          <a:xfrm rot="5400000">
            <a:off x="5573614" y="3316166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三角形 10"/>
          <p:cNvSpPr/>
          <p:nvPr/>
        </p:nvSpPr>
        <p:spPr>
          <a:xfrm rot="7709014">
            <a:off x="7940555" y="4232972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三角形 11"/>
          <p:cNvSpPr/>
          <p:nvPr/>
        </p:nvSpPr>
        <p:spPr>
          <a:xfrm rot="5400000">
            <a:off x="8428092" y="3355481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三角形 16"/>
          <p:cNvSpPr/>
          <p:nvPr/>
        </p:nvSpPr>
        <p:spPr>
          <a:xfrm rot="7709014">
            <a:off x="8722216" y="4681378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三角形 17"/>
          <p:cNvSpPr/>
          <p:nvPr/>
        </p:nvSpPr>
        <p:spPr>
          <a:xfrm rot="7709014">
            <a:off x="10057101" y="5394827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三角形 18"/>
          <p:cNvSpPr/>
          <p:nvPr/>
        </p:nvSpPr>
        <p:spPr>
          <a:xfrm rot="7709014">
            <a:off x="9424663" y="504381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9" name="组 28"/>
          <p:cNvGrpSpPr/>
          <p:nvPr/>
        </p:nvGrpSpPr>
        <p:grpSpPr>
          <a:xfrm>
            <a:off x="7994874" y="2426536"/>
            <a:ext cx="1198725" cy="871539"/>
            <a:chOff x="7331753" y="2142947"/>
            <a:chExt cx="1198725" cy="871539"/>
          </a:xfrm>
        </p:grpSpPr>
        <p:sp>
          <p:nvSpPr>
            <p:cNvPr id="30" name="下箭头标注 29"/>
            <p:cNvSpPr/>
            <p:nvPr/>
          </p:nvSpPr>
          <p:spPr>
            <a:xfrm>
              <a:off x="7331753" y="2142947"/>
              <a:ext cx="1077929" cy="871539"/>
            </a:xfrm>
            <a:prstGeom prst="downArrowCallou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337943" y="2206614"/>
              <a:ext cx="1192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FF0000"/>
                  </a:solidFill>
                </a:rPr>
                <a:t>??????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3999273" y="2444627"/>
            <a:ext cx="1198725" cy="871539"/>
            <a:chOff x="7331753" y="2142947"/>
            <a:chExt cx="1198725" cy="871539"/>
          </a:xfrm>
        </p:grpSpPr>
        <p:sp>
          <p:nvSpPr>
            <p:cNvPr id="33" name="下箭头标注 32"/>
            <p:cNvSpPr/>
            <p:nvPr/>
          </p:nvSpPr>
          <p:spPr>
            <a:xfrm>
              <a:off x="7331753" y="2142947"/>
              <a:ext cx="1077929" cy="871539"/>
            </a:xfrm>
            <a:prstGeom prst="downArrowCallou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337943" y="2206614"/>
              <a:ext cx="1192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FF0000"/>
                  </a:solidFill>
                </a:rPr>
                <a:t>???????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5154251" y="2422307"/>
            <a:ext cx="1198725" cy="871539"/>
            <a:chOff x="7331753" y="2142947"/>
            <a:chExt cx="1198725" cy="871539"/>
          </a:xfrm>
        </p:grpSpPr>
        <p:sp>
          <p:nvSpPr>
            <p:cNvPr id="36" name="下箭头标注 35"/>
            <p:cNvSpPr/>
            <p:nvPr/>
          </p:nvSpPr>
          <p:spPr>
            <a:xfrm>
              <a:off x="7331753" y="2142947"/>
              <a:ext cx="1077929" cy="871539"/>
            </a:xfrm>
            <a:prstGeom prst="downArrowCallou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337943" y="2206614"/>
              <a:ext cx="1192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FF0000"/>
                  </a:solidFill>
                </a:rPr>
                <a:t>???????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2694"/>
          </a:xfrm>
        </p:spPr>
        <p:txBody>
          <a:bodyPr>
            <a:normAutofit/>
          </a:bodyPr>
          <a:lstStyle/>
          <a:p>
            <a:r>
              <a:rPr lang="en-US" altLang="zh-CN" sz="3200" b="1" dirty="0" smtClean="0"/>
              <a:t>A fake warning created by collusion team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4716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Three test maps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Simple map (triangle map and roundabout map)</a:t>
            </a:r>
          </a:p>
          <a:p>
            <a:endParaRPr kumimoji="1" lang="en-US" altLang="zh-CN" b="1" dirty="0"/>
          </a:p>
          <a:p>
            <a:r>
              <a:rPr lang="en-US" altLang="zh-CN" b="1" dirty="0" smtClean="0"/>
              <a:t>Block map </a:t>
            </a:r>
          </a:p>
          <a:p>
            <a:endParaRPr kumimoji="1" lang="en-US" altLang="zh-CN" b="1" dirty="0"/>
          </a:p>
          <a:p>
            <a:r>
              <a:rPr kumimoji="1" lang="en-US" altLang="zh-CN" b="1" dirty="0" smtClean="0"/>
              <a:t>Real map</a:t>
            </a:r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14504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Simple map</a:t>
            </a:r>
            <a:endParaRPr kumimoji="1" lang="zh-CN" altLang="en-US" dirty="0"/>
          </a:p>
        </p:txBody>
      </p:sp>
      <p:pic>
        <p:nvPicPr>
          <p:cNvPr id="9" name="图片 8" descr="../img/屏幕快照%202017-03-21%20上午11.50.3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370" y="2832101"/>
            <a:ext cx="7185660" cy="273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766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Simple map</a:t>
            </a:r>
            <a:r>
              <a:rPr kumimoji="1" lang="zh-CN" altLang="en-US" dirty="0" smtClean="0"/>
              <a:t>－－ </a:t>
            </a:r>
            <a:r>
              <a:rPr kumimoji="1" lang="en-US" altLang="zh-CN" dirty="0"/>
              <a:t>T</a:t>
            </a:r>
            <a:r>
              <a:rPr kumimoji="1" lang="en-US" altLang="zh-CN" dirty="0" smtClean="0"/>
              <a:t>riangle road</a:t>
            </a:r>
            <a:endParaRPr kumimoji="1" lang="zh-CN" altLang="en-US" dirty="0"/>
          </a:p>
        </p:txBody>
      </p:sp>
      <p:pic>
        <p:nvPicPr>
          <p:cNvPr id="4" name="图片 3" descr="semester%204/dissertation/screenshot/screenshot_Set4/screenshot%5B9to1%5D/crash_verified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5" t="10587" r="5221" b="12609"/>
          <a:stretch/>
        </p:blipFill>
        <p:spPr bwMode="auto">
          <a:xfrm>
            <a:off x="3776027" y="2590800"/>
            <a:ext cx="4792345" cy="327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631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Simple map</a:t>
            </a:r>
            <a:r>
              <a:rPr kumimoji="1" lang="zh-CN" altLang="en-US" dirty="0"/>
              <a:t>－</a:t>
            </a:r>
            <a:r>
              <a:rPr kumimoji="1" lang="zh-CN" altLang="en-US" dirty="0"/>
              <a:t>－ </a:t>
            </a:r>
            <a:r>
              <a:rPr kumimoji="1" lang="en-US" altLang="zh-CN" dirty="0"/>
              <a:t>Roundabout </a:t>
            </a:r>
            <a:r>
              <a:rPr kumimoji="1" lang="en-US" altLang="zh-CN" dirty="0"/>
              <a:t>road</a:t>
            </a:r>
            <a:endParaRPr kumimoji="1" lang="zh-CN" altLang="en-US" dirty="0"/>
          </a:p>
        </p:txBody>
      </p:sp>
      <p:pic>
        <p:nvPicPr>
          <p:cNvPr id="4" name="图片 3" descr="semester%204/dissertation/screenshot/screenshot_Set5/another_crash_position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6" t="20402" r="9416" b="11727"/>
          <a:stretch/>
        </p:blipFill>
        <p:spPr bwMode="auto">
          <a:xfrm>
            <a:off x="3048000" y="2400300"/>
            <a:ext cx="6248400" cy="3467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453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Block map</a:t>
            </a:r>
            <a:endParaRPr kumimoji="1" lang="zh-CN" altLang="en-US" dirty="0"/>
          </a:p>
        </p:txBody>
      </p:sp>
      <p:pic>
        <p:nvPicPr>
          <p:cNvPr id="3" name="图片 2" descr="屏幕快照%202017-03-22%20下午5.09.49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7" t="17607"/>
          <a:stretch/>
        </p:blipFill>
        <p:spPr bwMode="auto">
          <a:xfrm>
            <a:off x="3017520" y="2131060"/>
            <a:ext cx="6304280" cy="37363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 descr="semester%204/dissertation/Complex%20Set/block%20map/screenshot/ways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8"/>
          <a:stretch/>
        </p:blipFill>
        <p:spPr bwMode="auto">
          <a:xfrm>
            <a:off x="3017520" y="2131060"/>
            <a:ext cx="6304280" cy="37363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 descr="../semester%204/dissertation/Complex%20Set/block%20map/screenshot/SUMO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0"/>
          <a:stretch/>
        </p:blipFill>
        <p:spPr bwMode="auto">
          <a:xfrm>
            <a:off x="3017520" y="2131060"/>
            <a:ext cx="6304280" cy="37363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4475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Real  map</a:t>
            </a:r>
            <a:endParaRPr kumimoji="1" lang="zh-CN" altLang="en-US" dirty="0"/>
          </a:p>
        </p:txBody>
      </p:sp>
      <p:pic>
        <p:nvPicPr>
          <p:cNvPr id="3" name="图片 2" descr="../semester%204/dissertation/Complex%20Set/New%20York%20City/real%20map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2"/>
          <a:stretch/>
        </p:blipFill>
        <p:spPr bwMode="auto">
          <a:xfrm>
            <a:off x="1485900" y="1714500"/>
            <a:ext cx="4953400" cy="2648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 descr="../semester%204/dissertation/Complex%20Set/New%20York%20City/ways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2"/>
          <a:stretch/>
        </p:blipFill>
        <p:spPr bwMode="auto">
          <a:xfrm>
            <a:off x="3281245" y="2504690"/>
            <a:ext cx="5424805" cy="28867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 descr="../semester%204/dissertation/Complex%20Set/New%20York%20City/SUMO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5"/>
          <a:stretch/>
        </p:blipFill>
        <p:spPr bwMode="auto">
          <a:xfrm>
            <a:off x="5522242" y="3200400"/>
            <a:ext cx="5424805" cy="28968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764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5015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zh-CN" b="1" dirty="0"/>
              <a:t>Summary of </a:t>
            </a:r>
            <a:r>
              <a:rPr lang="en-US" altLang="zh-CN" b="1" dirty="0" smtClean="0"/>
              <a:t>three types </a:t>
            </a:r>
            <a:r>
              <a:rPr lang="en-US" altLang="zh-CN" b="1" dirty="0"/>
              <a:t>of maps</a:t>
            </a:r>
            <a:endParaRPr lang="zh-CN" altLang="zh-CN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705813"/>
              </p:ext>
            </p:extLst>
          </p:nvPr>
        </p:nvGraphicFramePr>
        <p:xfrm>
          <a:off x="2028565" y="1651407"/>
          <a:ext cx="7814682" cy="5016501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435859"/>
                <a:gridCol w="1900517"/>
                <a:gridCol w="1635296"/>
                <a:gridCol w="1843010"/>
              </a:tblGrid>
              <a:tr h="77177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Parameters</a:t>
                      </a:r>
                      <a:endParaRPr lang="zh-CN" sz="12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Simple map simulation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Block map simulation</a:t>
                      </a:r>
                      <a:endParaRPr lang="zh-CN" sz="12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Real map simulation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</a:tr>
              <a:tr h="38588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Map type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Simple map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Block map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Real Map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</a:tr>
              <a:tr h="38588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road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</a:tr>
              <a:tr h="77177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Number of intersections</a:t>
                      </a:r>
                      <a:endParaRPr lang="zh-CN" sz="12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</a:t>
                      </a:r>
                      <a:endParaRPr lang="zh-CN" sz="12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</a:tr>
              <a:tr h="38588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vehicles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100/200/500</a:t>
                      </a:r>
                      <a:endParaRPr lang="zh-CN" sz="12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100/200/500</a:t>
                      </a:r>
                      <a:endParaRPr lang="zh-CN" sz="12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</a:tr>
              <a:tr h="38588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Vehicle speed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~ 69.5 km/h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~ 69.5 km/h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~ 69.5 km/h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</a:tr>
              <a:tr h="38588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Simulation time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300s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550s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750s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</a:tr>
              <a:tr h="38588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Detection radius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 m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1000 m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1000 m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</a:tr>
              <a:tr h="38588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 signal lasting time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~ 2.5s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</a:tr>
              <a:tr h="77177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The probability of running red lights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zh-CN" sz="12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20% ~ 25%</a:t>
                      </a:r>
                      <a:endParaRPr lang="zh-CN" sz="12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655" marR="51655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42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Algorithm to do the project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Threshold method </a:t>
            </a:r>
          </a:p>
          <a:p>
            <a:endParaRPr kumimoji="1" lang="en-US" altLang="zh-CN" b="1" dirty="0"/>
          </a:p>
          <a:p>
            <a:r>
              <a:rPr lang="en-US" altLang="zh-CN" b="1" dirty="0" smtClean="0"/>
              <a:t>Parallel threshold method</a:t>
            </a:r>
          </a:p>
          <a:p>
            <a:endParaRPr kumimoji="1" lang="en-US" altLang="zh-CN" b="1" dirty="0"/>
          </a:p>
          <a:p>
            <a:r>
              <a:rPr lang="en-US" altLang="zh-CN" b="1" dirty="0"/>
              <a:t>Conditionality distinguishable pseudo identities approach[</a:t>
            </a:r>
            <a:r>
              <a:rPr lang="en-US" altLang="zh-CN" b="1" dirty="0" err="1"/>
              <a:t>n,p</a:t>
            </a:r>
            <a:r>
              <a:rPr lang="en-US" altLang="zh-CN" b="1" dirty="0"/>
              <a:t>]</a:t>
            </a:r>
            <a:r>
              <a:rPr lang="zh-CN" altLang="zh-CN" dirty="0"/>
              <a:t> </a:t>
            </a:r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69880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Threshold Method TS[n]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pic>
        <p:nvPicPr>
          <p:cNvPr id="4" name="图片 3" descr="../img/TS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200" y="2286000"/>
            <a:ext cx="72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4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482"/>
          </a:xfrm>
        </p:spPr>
        <p:txBody>
          <a:bodyPr/>
          <a:lstStyle/>
          <a:p>
            <a:r>
              <a:rPr kumimoji="1" lang="en-US" altLang="zh-CN" dirty="0" smtClean="0"/>
              <a:t>Contribution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2400" dirty="0" smtClean="0"/>
              <a:t>Most of the previously research of trust level warning system set up the system by giving every test vehicle a value to judge it trust or not.</a:t>
            </a:r>
          </a:p>
          <a:p>
            <a:pPr>
              <a:lnSpc>
                <a:spcPct val="100000"/>
              </a:lnSpc>
            </a:pPr>
            <a:endParaRPr kumimoji="1" lang="en-US" altLang="zh-CN" sz="2400" dirty="0"/>
          </a:p>
          <a:p>
            <a:pPr>
              <a:lnSpc>
                <a:spcPct val="100000"/>
              </a:lnSpc>
            </a:pPr>
            <a:r>
              <a:rPr kumimoji="1" lang="en-US" altLang="zh-CN" sz="2400" dirty="0" smtClean="0"/>
              <a:t>I collect three simple method to do the verification of a warning message and </a:t>
            </a:r>
            <a:r>
              <a:rPr kumimoji="1" lang="en-US" altLang="zh-CN" sz="2400" dirty="0"/>
              <a:t>give out a </a:t>
            </a:r>
            <a:r>
              <a:rPr kumimoji="1" lang="en-US" altLang="zh-CN" sz="2400" dirty="0" smtClean="0"/>
              <a:t>evaluation report for </a:t>
            </a:r>
            <a:r>
              <a:rPr kumimoji="1" lang="en-US" altLang="zh-CN" sz="2400" dirty="0"/>
              <a:t>each method and the </a:t>
            </a:r>
            <a:r>
              <a:rPr kumimoji="1" lang="en-US" altLang="zh-CN" sz="2400" dirty="0" smtClean="0"/>
              <a:t>applicable scope of each method.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4977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 Threshold </a:t>
            </a:r>
            <a:r>
              <a:rPr lang="en-US" altLang="zh-CN" dirty="0" smtClean="0"/>
              <a:t>Method</a:t>
            </a:r>
            <a:r>
              <a:rPr lang="zh-CN" altLang="en-US" dirty="0" smtClean="0"/>
              <a:t>［</a:t>
            </a:r>
            <a:r>
              <a:rPr lang="en-US" altLang="zh-CN" dirty="0" smtClean="0"/>
              <a:t>x, y, z</a:t>
            </a:r>
            <a:r>
              <a:rPr lang="zh-CN" altLang="en-US" dirty="0" smtClean="0"/>
              <a:t>］</a:t>
            </a:r>
            <a:endParaRPr kumimoji="1" lang="zh-CN" altLang="en-US" dirty="0"/>
          </a:p>
        </p:txBody>
      </p:sp>
      <p:pic>
        <p:nvPicPr>
          <p:cNvPr id="5" name="图片 4" descr="../img/PTS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200" y="2286000"/>
            <a:ext cx="72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503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820400" cy="14859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Conditionality distinguishable pseudo identities </a:t>
            </a:r>
            <a:r>
              <a:rPr lang="en-US" altLang="zh-CN" sz="3200" dirty="0" smtClean="0"/>
              <a:t>approach[</a:t>
            </a:r>
            <a:r>
              <a:rPr lang="en-US" altLang="zh-CN" sz="3200" dirty="0" err="1" smtClean="0"/>
              <a:t>n,p</a:t>
            </a:r>
            <a:r>
              <a:rPr lang="en-US" altLang="zh-CN" sz="3200" dirty="0" smtClean="0"/>
              <a:t>]</a:t>
            </a:r>
            <a:r>
              <a:rPr lang="zh-CN" altLang="zh-CN" sz="3200" dirty="0" smtClean="0"/>
              <a:t> </a:t>
            </a:r>
            <a:endParaRPr kumimoji="1" lang="zh-CN" altLang="en-US" sz="3200" dirty="0"/>
          </a:p>
        </p:txBody>
      </p:sp>
      <p:pic>
        <p:nvPicPr>
          <p:cNvPr id="4" name="图片 3" descr="../img/CDPD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8750"/>
            <a:ext cx="4061332" cy="5223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2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5015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zh-CN" dirty="0"/>
              <a:t>S</a:t>
            </a:r>
            <a:r>
              <a:rPr lang="en-US" altLang="zh-CN" dirty="0" smtClean="0"/>
              <a:t>election of threshold for each method</a:t>
            </a:r>
            <a:endParaRPr lang="zh-CN" altLang="zh-CN" dirty="0"/>
          </a:p>
        </p:txBody>
      </p:sp>
      <p:pic>
        <p:nvPicPr>
          <p:cNvPr id="4" name="图片 3" descr="set%201/all_firs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624418"/>
            <a:ext cx="4941160" cy="3242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set%201/all_numb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893" y="2624418"/>
            <a:ext cx="4906870" cy="3242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151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5015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Result of simple map</a:t>
            </a:r>
            <a:r>
              <a:rPr lang="zh-CN" altLang="en-US" dirty="0" smtClean="0"/>
              <a:t>－－</a:t>
            </a:r>
            <a:r>
              <a:rPr lang="en-US" altLang="zh-CN" dirty="0" smtClean="0"/>
              <a:t>scenario one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41966"/>
              </p:ext>
            </p:extLst>
          </p:nvPr>
        </p:nvGraphicFramePr>
        <p:xfrm>
          <a:off x="1495015" y="2400300"/>
          <a:ext cx="3616926" cy="292608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2351876"/>
                <a:gridCol w="1265050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road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zh-CN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intersection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normal vehicles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crash generator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malicious users 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Situation in the simulation 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None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Crash duration time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Whole simulation 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Percentage of the verified warning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80%</a:t>
                      </a:r>
                      <a:endParaRPr lang="zh-CN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5" name="图片 4" descr="../img/屏幕快照%202017-03-21%20上午11.50.3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2" y="2742751"/>
            <a:ext cx="5793665" cy="27297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352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set1(80%25)/first%20non-victi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342" y="2627400"/>
            <a:ext cx="504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set1(80%25)/number%20of%20victim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987" y="2627400"/>
            <a:ext cx="504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495015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Result of simple map</a:t>
            </a:r>
            <a:r>
              <a:rPr lang="zh-CN" altLang="en-US" dirty="0" smtClean="0"/>
              <a:t>－－</a:t>
            </a:r>
            <a:r>
              <a:rPr lang="en-US" altLang="zh-CN" dirty="0" smtClean="0"/>
              <a:t>scenario one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9701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5015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Result of simple map</a:t>
            </a:r>
            <a:r>
              <a:rPr lang="zh-CN" altLang="en-US" dirty="0" smtClean="0"/>
              <a:t>－－</a:t>
            </a:r>
            <a:r>
              <a:rPr lang="en-US" altLang="zh-CN" dirty="0"/>
              <a:t>scenario </a:t>
            </a:r>
            <a:r>
              <a:rPr lang="en-US" altLang="zh-CN" dirty="0" smtClean="0"/>
              <a:t>two</a:t>
            </a:r>
            <a:endParaRPr lang="zh-CN" altLang="zh-CN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785430"/>
              </p:ext>
            </p:extLst>
          </p:nvPr>
        </p:nvGraphicFramePr>
        <p:xfrm>
          <a:off x="1495015" y="2400300"/>
          <a:ext cx="3883809" cy="292608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2341879"/>
                <a:gridCol w="1541930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road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intersection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zh-CN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normal vehicles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crash generator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N/A</a:t>
                      </a:r>
                      <a:endParaRPr lang="zh-CN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malicious users 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 ~ 10</a:t>
                      </a:r>
                      <a:endParaRPr lang="zh-CN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Situation in the simulation 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Fake </a:t>
                      </a:r>
                      <a:r>
                        <a:rPr lang="en-US" sz="1200" dirty="0" smtClean="0">
                          <a:effectLst/>
                        </a:rPr>
                        <a:t>positive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warning</a:t>
                      </a:r>
                      <a:endParaRPr lang="zh-CN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Crash duration time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effectLst/>
                        </a:rPr>
                        <a:t>N/A</a:t>
                      </a:r>
                      <a:endParaRPr lang="zh-CN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Percentage of the verified warning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80%</a:t>
                      </a:r>
                      <a:endParaRPr lang="zh-CN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7" name="图片 6" descr="../img/屏幕快照%202017-03-21%20上午11.50.3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2" y="2742751"/>
            <a:ext cx="5793665" cy="27297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26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57" y="2983374"/>
            <a:ext cx="5040000" cy="28840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15" y="3016679"/>
            <a:ext cx="5040000" cy="2850721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495015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Result of simple map</a:t>
            </a:r>
            <a:r>
              <a:rPr lang="zh-CN" altLang="en-US" dirty="0" smtClean="0"/>
              <a:t>－－</a:t>
            </a:r>
            <a:r>
              <a:rPr lang="en-US" altLang="zh-CN" dirty="0"/>
              <a:t>scenario </a:t>
            </a:r>
            <a:r>
              <a:rPr lang="en-US" altLang="zh-CN" dirty="0" smtClean="0"/>
              <a:t>two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01126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5015" y="685800"/>
            <a:ext cx="11091432" cy="1485900"/>
          </a:xfrm>
        </p:spPr>
        <p:txBody>
          <a:bodyPr>
            <a:normAutofit/>
          </a:bodyPr>
          <a:lstStyle/>
          <a:p>
            <a:r>
              <a:rPr lang="en-US" altLang="zh-CN" dirty="0"/>
              <a:t>Result of simple </a:t>
            </a:r>
            <a:r>
              <a:rPr lang="en-US" altLang="zh-CN" dirty="0" smtClean="0"/>
              <a:t>map</a:t>
            </a:r>
            <a:r>
              <a:rPr lang="zh-CN" altLang="en-US" dirty="0" smtClean="0"/>
              <a:t>－</a:t>
            </a:r>
            <a:r>
              <a:rPr lang="zh-CN" altLang="en-US" dirty="0"/>
              <a:t>－</a:t>
            </a:r>
            <a:r>
              <a:rPr lang="en-US" altLang="zh-CN" dirty="0"/>
              <a:t>scenario three</a:t>
            </a:r>
            <a:endParaRPr lang="zh-CN" altLang="zh-CN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140488"/>
              </p:ext>
            </p:extLst>
          </p:nvPr>
        </p:nvGraphicFramePr>
        <p:xfrm>
          <a:off x="1495015" y="2400300"/>
          <a:ext cx="4528110" cy="292608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2377738"/>
                <a:gridCol w="2150372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road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intersection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normal vehicles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Number of crash generator</a:t>
                      </a:r>
                      <a:endParaRPr lang="zh-CN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</a:t>
                      </a:r>
                      <a:endParaRPr lang="zh-CN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malicious users 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 ~ 10</a:t>
                      </a:r>
                      <a:endParaRPr lang="zh-CN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Situation in the simulation 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Fake </a:t>
                      </a:r>
                      <a:r>
                        <a:rPr lang="en-US" sz="1200" dirty="0" smtClean="0">
                          <a:effectLst/>
                        </a:rPr>
                        <a:t>negative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warning</a:t>
                      </a:r>
                      <a:endParaRPr lang="zh-CN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Crash duration time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Whole simulation 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Percentage of the verified warning</a:t>
                      </a:r>
                      <a:endParaRPr lang="zh-CN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80%</a:t>
                      </a:r>
                      <a:endParaRPr lang="zh-CN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图片 3" descr="../img/屏幕快照%202017-03-21%20上午11.50.3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134" y="2740062"/>
            <a:ext cx="5793665" cy="27297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576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est%20result/First%20Non-victim_Set3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015" y="2620200"/>
            <a:ext cx="504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 descr="Test%20result/First%20Non-victim_Set3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827" y="2620200"/>
            <a:ext cx="504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495015" y="685800"/>
            <a:ext cx="11091432" cy="1485900"/>
          </a:xfrm>
        </p:spPr>
        <p:txBody>
          <a:bodyPr>
            <a:normAutofit/>
          </a:bodyPr>
          <a:lstStyle/>
          <a:p>
            <a:r>
              <a:rPr lang="en-US" altLang="zh-CN" dirty="0"/>
              <a:t>Result of simple </a:t>
            </a:r>
            <a:r>
              <a:rPr lang="en-US" altLang="zh-CN" dirty="0" smtClean="0"/>
              <a:t>map</a:t>
            </a:r>
            <a:r>
              <a:rPr lang="zh-CN" altLang="en-US" dirty="0" smtClean="0"/>
              <a:t>－</a:t>
            </a:r>
            <a:r>
              <a:rPr lang="zh-CN" altLang="en-US" dirty="0"/>
              <a:t>－</a:t>
            </a:r>
            <a:r>
              <a:rPr lang="en-US" altLang="zh-CN" dirty="0"/>
              <a:t>scenario three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88524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Analysis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Without </a:t>
            </a:r>
            <a:r>
              <a:rPr lang="en-US" altLang="zh-CN" dirty="0"/>
              <a:t>collusion team of malicious users, the less certificates the system needs the quicker the respond will be received. </a:t>
            </a:r>
            <a:endParaRPr lang="zh-CN" altLang="zh-CN" dirty="0"/>
          </a:p>
          <a:p>
            <a:r>
              <a:rPr lang="en-US" altLang="zh-CN" dirty="0" smtClean="0"/>
              <a:t>Fake </a:t>
            </a:r>
            <a:r>
              <a:rPr lang="en-US" altLang="zh-CN" dirty="0"/>
              <a:t>positive warning in an unobstructed road, rapid response mechanism causes the lack of alertness for normal vehicles. </a:t>
            </a:r>
            <a:endParaRPr lang="zh-CN" altLang="zh-CN" dirty="0"/>
          </a:p>
          <a:p>
            <a:r>
              <a:rPr lang="en-US" altLang="zh-CN" dirty="0"/>
              <a:t>R</a:t>
            </a:r>
            <a:r>
              <a:rPr lang="en-US" altLang="zh-CN" dirty="0" smtClean="0"/>
              <a:t>eal </a:t>
            </a:r>
            <a:r>
              <a:rPr lang="en-US" altLang="zh-CN" dirty="0"/>
              <a:t>warning with collusion team of malicious users which gives fake negative warning message, the number of collusion teams induce the congregate delay of responds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T</a:t>
            </a:r>
            <a:r>
              <a:rPr lang="en-US" altLang="zh-CN" dirty="0" smtClean="0"/>
              <a:t>he </a:t>
            </a:r>
            <a:r>
              <a:rPr lang="en-US" altLang="zh-CN" dirty="0"/>
              <a:t>generate rule in this system, excessive trust both improving the efficiency of reflection and decreasing the credibility of the system.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37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7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7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7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7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0624"/>
          </a:xfrm>
        </p:spPr>
        <p:txBody>
          <a:bodyPr/>
          <a:lstStyle/>
          <a:p>
            <a:r>
              <a:rPr kumimoji="1" lang="en-US" altLang="zh-CN" dirty="0" smtClean="0"/>
              <a:t>Difficulties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/>
              <a:t>Environment </a:t>
            </a:r>
            <a:r>
              <a:rPr lang="en-US" altLang="zh-CN" sz="2400" dirty="0" smtClean="0"/>
              <a:t>configuration</a:t>
            </a:r>
          </a:p>
          <a:p>
            <a:pPr>
              <a:lnSpc>
                <a:spcPct val="100000"/>
              </a:lnSpc>
            </a:pPr>
            <a:endParaRPr kumimoji="1" lang="en-US" altLang="zh-CN" sz="2400" dirty="0"/>
          </a:p>
          <a:p>
            <a:pPr>
              <a:lnSpc>
                <a:spcPct val="100000"/>
              </a:lnSpc>
            </a:pPr>
            <a:r>
              <a:rPr kumimoji="1" lang="en-US" altLang="zh-CN" sz="2400" dirty="0" smtClean="0"/>
              <a:t>From the simple map to the real map the dimension of the simulation has been increased</a:t>
            </a:r>
            <a:r>
              <a:rPr kumimoji="1" lang="en-US" altLang="zh-CN" sz="2400" dirty="0"/>
              <a:t>. </a:t>
            </a:r>
            <a:endParaRPr kumimoji="1" lang="en-US" altLang="zh-CN" sz="2400" dirty="0" smtClean="0"/>
          </a:p>
          <a:p>
            <a:pPr>
              <a:lnSpc>
                <a:spcPct val="100000"/>
              </a:lnSpc>
            </a:pPr>
            <a:endParaRPr kumimoji="1" lang="en-US" altLang="zh-CN" sz="2400" dirty="0"/>
          </a:p>
          <a:p>
            <a:pPr>
              <a:lnSpc>
                <a:spcPct val="110000"/>
              </a:lnSpc>
            </a:pPr>
            <a:r>
              <a:rPr kumimoji="1" lang="en-US" altLang="zh-CN" sz="2400" dirty="0" smtClean="0"/>
              <a:t>By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 </a:t>
            </a:r>
            <a:r>
              <a:rPr kumimoji="1" lang="en-US" altLang="zh-CN" sz="2400" dirty="0"/>
              <a:t>complexity of the simulation </a:t>
            </a:r>
            <a:r>
              <a:rPr kumimoji="1" lang="en-US" altLang="zh-CN" sz="2400" dirty="0" smtClean="0"/>
              <a:t>map, there are more choices for test vehicles to avoid the crash position. The more the pos</a:t>
            </a:r>
            <a:r>
              <a:rPr kumimoji="1" lang="en-US" altLang="zh-CN" sz="2400" dirty="0" smtClean="0"/>
              <a:t>s</a:t>
            </a:r>
            <a:r>
              <a:rPr kumimoji="1" lang="en-US" altLang="zh-CN" sz="2400" dirty="0" smtClean="0"/>
              <a:t>ibilities are the more complicated result I got.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6567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Observation of block map and real map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607" y="0"/>
            <a:ext cx="5616394" cy="3487268"/>
          </a:xfrm>
          <a:prstGeom prst="rect">
            <a:avLst/>
          </a:prstGeom>
        </p:spPr>
      </p:pic>
      <p:pic>
        <p:nvPicPr>
          <p:cNvPr id="7" name="图片 6" descr="set1(80%25)/number%20of%20victim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05" y="1891553"/>
            <a:ext cx="5087402" cy="3281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607" y="3487268"/>
            <a:ext cx="5616394" cy="337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5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Observation of block map and real map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0" y="0"/>
            <a:ext cx="5522259" cy="34783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1" y="3478306"/>
            <a:ext cx="5522259" cy="337969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54306"/>
            <a:ext cx="5450540" cy="339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7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Observation of block map and real map</a:t>
            </a:r>
            <a:endParaRPr kumimoji="1" lang="zh-CN" altLang="en-US" dirty="0"/>
          </a:p>
        </p:txBody>
      </p:sp>
      <p:pic>
        <p:nvPicPr>
          <p:cNvPr id="6" name="图片 5" descr="Test%20result/First%20Non-victim_Set3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00" y="1916205"/>
            <a:ext cx="5522400" cy="34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00" y="3393242"/>
            <a:ext cx="5522400" cy="34647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00" y="0"/>
            <a:ext cx="5522400" cy="339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Observation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140323"/>
            <a:ext cx="9601200" cy="386602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dirty="0" smtClean="0"/>
              <a:t>Limited by the length of road in real map is not long enough.</a:t>
            </a:r>
            <a:endParaRPr kumimoji="1" lang="en-US" altLang="zh-CN" dirty="0"/>
          </a:p>
          <a:p>
            <a:pPr>
              <a:lnSpc>
                <a:spcPct val="110000"/>
              </a:lnSpc>
            </a:pPr>
            <a:r>
              <a:rPr kumimoji="1" lang="en-US" altLang="zh-CN" dirty="0" smtClean="0"/>
              <a:t>Traffic light might separates the random traffic flow into period of intensive traffic flow.</a:t>
            </a:r>
            <a:endParaRPr kumimoji="1" lang="en-US" altLang="zh-CN" dirty="0"/>
          </a:p>
          <a:p>
            <a:pPr>
              <a:lnSpc>
                <a:spcPct val="110000"/>
              </a:lnSpc>
            </a:pPr>
            <a:r>
              <a:rPr kumimoji="1" lang="en-US" altLang="zh-CN" dirty="0" smtClean="0"/>
              <a:t>The red state of traffic light can create a positive message before the test vehicle arrive at crash position.</a:t>
            </a:r>
            <a:endParaRPr kumimoji="1" lang="en-US" altLang="zh-CN" dirty="0"/>
          </a:p>
          <a:p>
            <a:pPr>
              <a:lnSpc>
                <a:spcPct val="110000"/>
              </a:lnSpc>
            </a:pPr>
            <a:r>
              <a:rPr kumimoji="1" lang="en-US" altLang="zh-CN" dirty="0"/>
              <a:t>As the </a:t>
            </a:r>
            <a:r>
              <a:rPr kumimoji="1" lang="en-US" altLang="zh-CN" dirty="0" smtClean="0"/>
              <a:t>real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map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is more complex, </a:t>
            </a:r>
            <a:r>
              <a:rPr kumimoji="1" lang="en-US" altLang="zh-CN" dirty="0" smtClean="0"/>
              <a:t>the test </a:t>
            </a:r>
            <a:r>
              <a:rPr kumimoji="1" lang="en-US" altLang="zh-CN" dirty="0"/>
              <a:t>vehicle has more </a:t>
            </a:r>
            <a:r>
              <a:rPr kumimoji="1" lang="en-US" altLang="zh-CN" dirty="0" smtClean="0"/>
              <a:t>choices to </a:t>
            </a:r>
            <a:r>
              <a:rPr kumimoji="1" lang="en-US" altLang="zh-CN" dirty="0"/>
              <a:t>avoid the accident </a:t>
            </a:r>
            <a:r>
              <a:rPr kumimoji="1" lang="en-US" altLang="zh-CN" dirty="0" smtClean="0"/>
              <a:t>location.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806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7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7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7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7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Future work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en-US" altLang="zh-CN" dirty="0" smtClean="0"/>
              <a:t>Traffic light</a:t>
            </a:r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382" y="1988448"/>
            <a:ext cx="7386171" cy="387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0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29100" y="3000375"/>
            <a:ext cx="5457825" cy="1485900"/>
          </a:xfrm>
        </p:spPr>
        <p:txBody>
          <a:bodyPr>
            <a:noAutofit/>
          </a:bodyPr>
          <a:lstStyle/>
          <a:p>
            <a:r>
              <a:rPr kumimoji="1" lang="en-US" altLang="zh-CN" sz="8000" dirty="0" smtClean="0"/>
              <a:t>Q   &amp;   A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89612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29100" y="3000375"/>
            <a:ext cx="5457825" cy="1485900"/>
          </a:xfrm>
        </p:spPr>
        <p:txBody>
          <a:bodyPr>
            <a:noAutofit/>
          </a:bodyPr>
          <a:lstStyle/>
          <a:p>
            <a:r>
              <a:rPr kumimoji="1" lang="en-US" altLang="zh-CN" sz="8000" dirty="0" smtClean="0"/>
              <a:t>Thank you !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6383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199" y="685799"/>
            <a:ext cx="3421529" cy="21246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6" y="3294553"/>
            <a:ext cx="11092797" cy="22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8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%202017-04-04%20下午10.17.39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5800"/>
            <a:ext cx="6471285" cy="227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屏幕快照%202017-04-04%20下午10.13.1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241731"/>
            <a:ext cx="11405458" cy="346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300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%202017-04-04%20下午10.13.23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1" y="685800"/>
            <a:ext cx="8482852" cy="518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996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4412"/>
          </a:xfrm>
        </p:spPr>
        <p:txBody>
          <a:bodyPr/>
          <a:lstStyle/>
          <a:p>
            <a:r>
              <a:rPr kumimoji="1" lang="en-US" altLang="zh-CN" dirty="0" smtClean="0"/>
              <a:t>Simulation of Urban Mobility</a:t>
            </a:r>
            <a:endParaRPr kumimoji="1" lang="zh-CN" altLang="en-US" dirty="0"/>
          </a:p>
        </p:txBody>
      </p:sp>
      <p:pic>
        <p:nvPicPr>
          <p:cNvPr id="4" name="图片 3" descr="../img/SUM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313" y="2001077"/>
            <a:ext cx="6970643" cy="44924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4261678" y="1993900"/>
            <a:ext cx="1701800" cy="5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286000" y="1993900"/>
            <a:ext cx="1701800" cy="5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21200" y="4940300"/>
            <a:ext cx="2120900" cy="5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302000" y="4123082"/>
            <a:ext cx="1485900" cy="5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120006" y="4940300"/>
            <a:ext cx="2120900" cy="5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31834" y="4123082"/>
            <a:ext cx="1515166" cy="5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02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%202017-04-04%20下午10.14.4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685800"/>
            <a:ext cx="8485200" cy="518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032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11"/>
          <a:stretch/>
        </p:blipFill>
        <p:spPr>
          <a:xfrm>
            <a:off x="2186642" y="1685365"/>
            <a:ext cx="772903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5015" y="685800"/>
            <a:ext cx="9601200" cy="802341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Further explanation </a:t>
            </a:r>
            <a:endParaRPr lang="zh-CN" altLang="zh-CN" dirty="0"/>
          </a:p>
        </p:txBody>
      </p:sp>
      <p:pic>
        <p:nvPicPr>
          <p:cNvPr id="3" name="图片 2" descr="屏幕快照%202017-03-23%20下午7.35.16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545" y="2629124"/>
            <a:ext cx="8064313" cy="21759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83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5015" y="685800"/>
            <a:ext cx="9601200" cy="802341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Further explanation </a:t>
            </a:r>
            <a:endParaRPr lang="zh-CN" altLang="zh-CN" dirty="0"/>
          </a:p>
        </p:txBody>
      </p:sp>
      <p:pic>
        <p:nvPicPr>
          <p:cNvPr id="4" name="图片 3" descr="set%201/TS%20Method%20comparation%22first%20non-victim%22%2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906" y="2286000"/>
            <a:ext cx="5040000" cy="330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set%201/TS%20Method%20comparation%22number%20of%20victim%22%2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286000"/>
            <a:ext cx="5040000" cy="3307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36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60581339"/>
              </p:ext>
            </p:extLst>
          </p:nvPr>
        </p:nvGraphicFramePr>
        <p:xfrm>
          <a:off x="1809376" y="1219200"/>
          <a:ext cx="8725648" cy="5952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4412"/>
          </a:xfrm>
        </p:spPr>
        <p:txBody>
          <a:bodyPr/>
          <a:lstStyle/>
          <a:p>
            <a:r>
              <a:rPr kumimoji="1" lang="en-US" altLang="zh-CN" dirty="0" smtClean="0"/>
              <a:t>Trust level warning system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10488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400" dirty="0" smtClean="0"/>
              <a:t>I set up this trust level warning system by giving every warning message a value to judge it trust or not.</a:t>
            </a:r>
          </a:p>
          <a:p>
            <a:pPr marL="0" indent="0">
              <a:lnSpc>
                <a:spcPct val="110000"/>
              </a:lnSpc>
              <a:buNone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1157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E6F67E-1956-FF4B-90D9-17A9B4241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083F06-28DC-9345-9434-1337969F1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082AA8-EF4D-7844-91CE-1AD6D7D329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199842C-DCD6-B24C-969F-DDD30498B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6825052-F147-D241-8F64-256B8F2E09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D68484-6123-9245-888E-AE51CF67BE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F4D9D2-3B17-3247-8D51-7F4F4A8960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73E1DB-13A8-4C47-9242-192F68879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478DE76-EFBD-1744-B47E-4E17A330E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6DB4F46-96A0-5947-BC6A-00C6E206C3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Three test scenarios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Situation without the collusion team of malicious </a:t>
            </a:r>
            <a:r>
              <a:rPr lang="en-US" altLang="zh-CN" b="1" dirty="0" smtClean="0"/>
              <a:t>users</a:t>
            </a:r>
          </a:p>
          <a:p>
            <a:endParaRPr kumimoji="1" lang="en-US" altLang="zh-CN" b="1" dirty="0"/>
          </a:p>
          <a:p>
            <a:r>
              <a:rPr lang="en-US" altLang="zh-CN" b="1" dirty="0"/>
              <a:t>A fake positive warning message created by collusion </a:t>
            </a:r>
            <a:r>
              <a:rPr lang="en-US" altLang="zh-CN" b="1" dirty="0" smtClean="0"/>
              <a:t>team</a:t>
            </a:r>
          </a:p>
          <a:p>
            <a:endParaRPr kumimoji="1" lang="en-US" altLang="zh-CN" b="1" dirty="0"/>
          </a:p>
          <a:p>
            <a:r>
              <a:rPr lang="en-US" altLang="zh-CN" b="1" dirty="0"/>
              <a:t>A fake </a:t>
            </a:r>
            <a:r>
              <a:rPr lang="en-US" altLang="zh-CN" b="1" dirty="0" smtClean="0"/>
              <a:t>negative warning </a:t>
            </a:r>
            <a:r>
              <a:rPr lang="en-US" altLang="zh-CN" b="1" dirty="0"/>
              <a:t>message created by collusion team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28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2694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Situation without the collusion team of malicious </a:t>
            </a:r>
            <a:r>
              <a:rPr lang="en-US" altLang="zh-CN" sz="3200" b="1" dirty="0" smtClean="0"/>
              <a:t>users</a:t>
            </a:r>
            <a:endParaRPr kumimoji="1" lang="zh-CN" altLang="en-US" sz="3200" dirty="0"/>
          </a:p>
        </p:txBody>
      </p:sp>
      <p:grpSp>
        <p:nvGrpSpPr>
          <p:cNvPr id="7" name="组 6"/>
          <p:cNvGrpSpPr/>
          <p:nvPr/>
        </p:nvGrpSpPr>
        <p:grpSpPr>
          <a:xfrm>
            <a:off x="2212498" y="3749165"/>
            <a:ext cx="7919404" cy="2960914"/>
            <a:chOff x="2212498" y="2906486"/>
            <a:chExt cx="7919404" cy="2960914"/>
          </a:xfrm>
        </p:grpSpPr>
        <p:pic>
          <p:nvPicPr>
            <p:cNvPr id="5" name="图片 4" descr="../set1.png"/>
            <p:cNvPicPr/>
            <p:nvPr/>
          </p:nvPicPr>
          <p:blipFill>
            <a:blip r:embed="rId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498" y="2906486"/>
              <a:ext cx="7919404" cy="29609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椭圆 2"/>
            <p:cNvSpPr/>
            <p:nvPr/>
          </p:nvSpPr>
          <p:spPr>
            <a:xfrm>
              <a:off x="7559040" y="2960912"/>
              <a:ext cx="470263" cy="435430"/>
            </a:xfrm>
            <a:prstGeom prst="ellipse">
              <a:avLst/>
            </a:prstGeom>
            <a:solidFill>
              <a:srgbClr val="EFEE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8627757" y="2958736"/>
              <a:ext cx="470263" cy="435430"/>
            </a:xfrm>
            <a:prstGeom prst="ellipse">
              <a:avLst/>
            </a:prstGeom>
            <a:solidFill>
              <a:srgbClr val="EFEE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371600" y="1620370"/>
            <a:ext cx="9601200" cy="1559859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No collusion team of malicious users</a:t>
            </a:r>
          </a:p>
          <a:p>
            <a:r>
              <a:rPr kumimoji="1" lang="en-US" altLang="zh-CN" sz="2400" dirty="0" smtClean="0"/>
              <a:t>Real traffic crash exit in simulation map</a:t>
            </a:r>
          </a:p>
          <a:p>
            <a:r>
              <a:rPr kumimoji="1" lang="en-US" altLang="zh-CN" sz="2400" dirty="0" smtClean="0"/>
              <a:t>No fake warning broadcast in the simulation system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1029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b="1" dirty="0" smtClean="0"/>
          </a:p>
          <a:p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84912" y="3157539"/>
            <a:ext cx="9115425" cy="671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 rot="1607767">
            <a:off x="5940035" y="4243143"/>
            <a:ext cx="4976114" cy="671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6"/>
          <p:cNvSpPr/>
          <p:nvPr/>
        </p:nvSpPr>
        <p:spPr>
          <a:xfrm rot="5400000">
            <a:off x="1894694" y="33132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三角形 7"/>
          <p:cNvSpPr/>
          <p:nvPr/>
        </p:nvSpPr>
        <p:spPr>
          <a:xfrm rot="5400000">
            <a:off x="4160861" y="3309626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三角形 8"/>
          <p:cNvSpPr/>
          <p:nvPr/>
        </p:nvSpPr>
        <p:spPr>
          <a:xfrm rot="5400000">
            <a:off x="3104135" y="3309626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三角形 9"/>
          <p:cNvSpPr/>
          <p:nvPr/>
        </p:nvSpPr>
        <p:spPr>
          <a:xfrm rot="5400000">
            <a:off x="5409164" y="328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三角形 10"/>
          <p:cNvSpPr/>
          <p:nvPr/>
        </p:nvSpPr>
        <p:spPr>
          <a:xfrm rot="7709014">
            <a:off x="7321297" y="3950494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三角形 11"/>
          <p:cNvSpPr/>
          <p:nvPr/>
        </p:nvSpPr>
        <p:spPr>
          <a:xfrm rot="5400000">
            <a:off x="9563611" y="3278807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三角形 12"/>
          <p:cNvSpPr/>
          <p:nvPr/>
        </p:nvSpPr>
        <p:spPr>
          <a:xfrm rot="5400000">
            <a:off x="8736928" y="328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三角形 13"/>
          <p:cNvSpPr/>
          <p:nvPr/>
        </p:nvSpPr>
        <p:spPr>
          <a:xfrm rot="5400000">
            <a:off x="7754211" y="3285695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三角形 14"/>
          <p:cNvSpPr/>
          <p:nvPr/>
        </p:nvSpPr>
        <p:spPr>
          <a:xfrm rot="5400000">
            <a:off x="6758941" y="3309626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三角形 16"/>
          <p:cNvSpPr/>
          <p:nvPr/>
        </p:nvSpPr>
        <p:spPr>
          <a:xfrm rot="7709014">
            <a:off x="8023277" y="4291738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三角形 17"/>
          <p:cNvSpPr/>
          <p:nvPr/>
        </p:nvSpPr>
        <p:spPr>
          <a:xfrm rot="7709014">
            <a:off x="9985809" y="5293542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三角形 18"/>
          <p:cNvSpPr/>
          <p:nvPr/>
        </p:nvSpPr>
        <p:spPr>
          <a:xfrm rot="7709014">
            <a:off x="8700044" y="4668224"/>
            <a:ext cx="360000" cy="360000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2694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Situation without the collusion team of malicious </a:t>
            </a:r>
            <a:r>
              <a:rPr lang="en-US" altLang="zh-CN" sz="3200" b="1" dirty="0" smtClean="0"/>
              <a:t>users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0017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3347</TotalTime>
  <Words>1017</Words>
  <Application>Microsoft Macintosh PowerPoint</Application>
  <PresentationFormat>宽屏</PresentationFormat>
  <Paragraphs>209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8" baseType="lpstr">
      <vt:lpstr>Calibri</vt:lpstr>
      <vt:lpstr>Franklin Gothic Book</vt:lpstr>
      <vt:lpstr>Times New Roman</vt:lpstr>
      <vt:lpstr>宋体</vt:lpstr>
      <vt:lpstr>裁剪</vt:lpstr>
      <vt:lpstr>PowerPoint 演示文稿</vt:lpstr>
      <vt:lpstr>Introduction</vt:lpstr>
      <vt:lpstr>Contribution </vt:lpstr>
      <vt:lpstr>Difficulties</vt:lpstr>
      <vt:lpstr>Simulation of Urban Mobility</vt:lpstr>
      <vt:lpstr>Trust level warning system</vt:lpstr>
      <vt:lpstr>Three test scenarios</vt:lpstr>
      <vt:lpstr>Situation without the collusion team of malicious users</vt:lpstr>
      <vt:lpstr>Situation without the collusion team of malicious users</vt:lpstr>
      <vt:lpstr>Situation without the collusion team of malicious users</vt:lpstr>
      <vt:lpstr>Situation without the collusion team of malicious users</vt:lpstr>
      <vt:lpstr>Situation without the collusion team of malicious users</vt:lpstr>
      <vt:lpstr>Situation without the collusion team of malicious users</vt:lpstr>
      <vt:lpstr>Situation without the collusion team of malicious users</vt:lpstr>
      <vt:lpstr>A fake positive warning message created by collusion team</vt:lpstr>
      <vt:lpstr>A fake negative warning message created by collusion team</vt:lpstr>
      <vt:lpstr>A fake warning created by collusion team</vt:lpstr>
      <vt:lpstr>A fake warning created by collusion team</vt:lpstr>
      <vt:lpstr>A fake warning created by collusion team</vt:lpstr>
      <vt:lpstr>A fake warning created by collusion team</vt:lpstr>
      <vt:lpstr>Three test maps</vt:lpstr>
      <vt:lpstr>Simple map</vt:lpstr>
      <vt:lpstr>Simple map－－ Triangle road</vt:lpstr>
      <vt:lpstr>Simple map－－ Roundabout road</vt:lpstr>
      <vt:lpstr>Block map</vt:lpstr>
      <vt:lpstr>Real  map</vt:lpstr>
      <vt:lpstr>Summary of three types of maps</vt:lpstr>
      <vt:lpstr>Algorithm to do the project</vt:lpstr>
      <vt:lpstr>Threshold Method TS[n] </vt:lpstr>
      <vt:lpstr>Parallel Threshold Method［x, y, z］</vt:lpstr>
      <vt:lpstr>Conditionality distinguishable pseudo identities approach[n,p] </vt:lpstr>
      <vt:lpstr>Selection of threshold for each method</vt:lpstr>
      <vt:lpstr>Result of simple map－－scenario one</vt:lpstr>
      <vt:lpstr>Result of simple map－－scenario one</vt:lpstr>
      <vt:lpstr>Result of simple map－－scenario two</vt:lpstr>
      <vt:lpstr>Result of simple map－－scenario two</vt:lpstr>
      <vt:lpstr>Result of simple map－－scenario three</vt:lpstr>
      <vt:lpstr>Result of simple map－－scenario three</vt:lpstr>
      <vt:lpstr>Analysis</vt:lpstr>
      <vt:lpstr>Observation of block map and real map</vt:lpstr>
      <vt:lpstr>Observation of block map and real map</vt:lpstr>
      <vt:lpstr>Observation of block map and real map</vt:lpstr>
      <vt:lpstr>Observation </vt:lpstr>
      <vt:lpstr>Future work</vt:lpstr>
      <vt:lpstr>Q   &amp;   A</vt:lpstr>
      <vt:lpstr>Thank you !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Further explanation </vt:lpstr>
      <vt:lpstr>Further explanation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jychen93</dc:creator>
  <cp:lastModifiedBy>jychen93</cp:lastModifiedBy>
  <cp:revision>170</cp:revision>
  <dcterms:created xsi:type="dcterms:W3CDTF">2016-07-27T04:12:37Z</dcterms:created>
  <dcterms:modified xsi:type="dcterms:W3CDTF">2017-04-06T10:28:50Z</dcterms:modified>
</cp:coreProperties>
</file>